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86" r:id="rId4"/>
    <p:sldId id="287" r:id="rId5"/>
    <p:sldId id="257" r:id="rId6"/>
    <p:sldId id="258" r:id="rId7"/>
    <p:sldId id="285" r:id="rId8"/>
    <p:sldId id="288" r:id="rId9"/>
    <p:sldId id="259" r:id="rId10"/>
    <p:sldId id="290" r:id="rId11"/>
    <p:sldId id="305" r:id="rId12"/>
    <p:sldId id="289" r:id="rId13"/>
    <p:sldId id="292" r:id="rId14"/>
    <p:sldId id="307" r:id="rId15"/>
    <p:sldId id="308" r:id="rId16"/>
    <p:sldId id="306" r:id="rId17"/>
    <p:sldId id="291" r:id="rId18"/>
    <p:sldId id="295" r:id="rId19"/>
    <p:sldId id="260" r:id="rId20"/>
    <p:sldId id="268" r:id="rId21"/>
    <p:sldId id="309" r:id="rId22"/>
    <p:sldId id="261" r:id="rId23"/>
    <p:sldId id="267" r:id="rId24"/>
    <p:sldId id="310" r:id="rId25"/>
    <p:sldId id="311" r:id="rId26"/>
    <p:sldId id="269" r:id="rId27"/>
    <p:sldId id="312" r:id="rId28"/>
    <p:sldId id="270" r:id="rId29"/>
    <p:sldId id="271" r:id="rId30"/>
    <p:sldId id="272" r:id="rId31"/>
    <p:sldId id="273" r:id="rId32"/>
    <p:sldId id="278" r:id="rId33"/>
    <p:sldId id="277" r:id="rId34"/>
    <p:sldId id="276" r:id="rId35"/>
    <p:sldId id="320" r:id="rId36"/>
    <p:sldId id="293" r:id="rId37"/>
    <p:sldId id="300" r:id="rId38"/>
    <p:sldId id="298" r:id="rId39"/>
    <p:sldId id="313" r:id="rId40"/>
    <p:sldId id="314" r:id="rId41"/>
    <p:sldId id="315" r:id="rId42"/>
    <p:sldId id="316" r:id="rId43"/>
    <p:sldId id="317" r:id="rId44"/>
    <p:sldId id="318" r:id="rId45"/>
    <p:sldId id="319" r:id="rId46"/>
    <p:sldId id="296" r:id="rId47"/>
    <p:sldId id="301" r:id="rId48"/>
    <p:sldId id="299" r:id="rId49"/>
    <p:sldId id="321" r:id="rId50"/>
    <p:sldId id="302" r:id="rId51"/>
    <p:sldId id="304" r:id="rId52"/>
    <p:sldId id="303" r:id="rId53"/>
    <p:sldId id="280" r:id="rId54"/>
    <p:sldId id="322" r:id="rId55"/>
    <p:sldId id="323" r:id="rId56"/>
    <p:sldId id="282" r:id="rId57"/>
    <p:sldId id="281" r:id="rId5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A4555291-A9D7-4332-8E3F-FBFD5FF24784}" type="datetimeFigureOut">
              <a:rPr lang="es-ES" smtClean="0"/>
              <a:t>27/03/2019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993898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A4555291-A9D7-4332-8E3F-FBFD5FF24784}" type="datetimeFigureOut">
              <a:rPr lang="es-ES" smtClean="0"/>
              <a:t>27/03/2019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2956876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A4555291-A9D7-4332-8E3F-FBFD5FF24784}" type="datetimeFigureOut">
              <a:rPr lang="es-ES" smtClean="0"/>
              <a:t>27/03/2019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309924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A4555291-A9D7-4332-8E3F-FBFD5FF24784}" type="datetimeFigureOut">
              <a:rPr lang="es-ES" smtClean="0"/>
              <a:t>27/03/2019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91936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A4555291-A9D7-4332-8E3F-FBFD5FF24784}" type="datetimeFigureOut">
              <a:rPr lang="es-ES" smtClean="0"/>
              <a:t>27/03/2019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290041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A4555291-A9D7-4332-8E3F-FBFD5FF24784}" type="datetimeFigureOut">
              <a:rPr lang="es-ES" smtClean="0"/>
              <a:t>27/03/2019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2994137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A4555291-A9D7-4332-8E3F-FBFD5FF24784}" type="datetimeFigureOut">
              <a:rPr lang="es-ES" smtClean="0"/>
              <a:t>27/03/2019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74149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A4555291-A9D7-4332-8E3F-FBFD5FF24784}" type="datetimeFigureOut">
              <a:rPr lang="es-ES" smtClean="0"/>
              <a:t>27/03/2019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360385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4555291-A9D7-4332-8E3F-FBFD5FF24784}" type="datetimeFigureOut">
              <a:rPr lang="es-ES" smtClean="0"/>
              <a:t>27/03/2019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82019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A4555291-A9D7-4332-8E3F-FBFD5FF24784}" type="datetimeFigureOut">
              <a:rPr lang="es-ES" smtClean="0"/>
              <a:t>27/03/2019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257923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A4555291-A9D7-4332-8E3F-FBFD5FF24784}" type="datetimeFigureOut">
              <a:rPr lang="es-ES" smtClean="0"/>
              <a:t>27/03/2019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1487BBE-B59F-40C3-B658-5084005BD23B}" type="slidenum">
              <a:rPr lang="es-ES" smtClean="0"/>
              <a:t>‹Nº›</a:t>
            </a:fld>
            <a:endParaRPr lang="es-ES"/>
          </a:p>
        </p:txBody>
      </p:sp>
    </p:spTree>
    <p:extLst>
      <p:ext uri="{BB962C8B-B14F-4D97-AF65-F5344CB8AC3E}">
        <p14:creationId xmlns:p14="http://schemas.microsoft.com/office/powerpoint/2010/main" val="921489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55291-A9D7-4332-8E3F-FBFD5FF24784}" type="datetimeFigureOut">
              <a:rPr lang="es-ES" smtClean="0"/>
              <a:t>27/03/2019</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87BBE-B59F-40C3-B658-5084005BD23B}" type="slidenum">
              <a:rPr lang="es-ES" smtClean="0"/>
              <a:t>‹Nº›</a:t>
            </a:fld>
            <a:endParaRPr lang="es-ES"/>
          </a:p>
        </p:txBody>
      </p:sp>
    </p:spTree>
    <p:extLst>
      <p:ext uri="{BB962C8B-B14F-4D97-AF65-F5344CB8AC3E}">
        <p14:creationId xmlns:p14="http://schemas.microsoft.com/office/powerpoint/2010/main" val="95186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oleObject" Target="../embeddings/oleObject1.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2.bin"/><Relationship Id="rId4" Type="http://schemas.openxmlformats.org/officeDocument/2006/relationships/image" Target="../media/image44.wmf"/></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2.wmf"/></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statpower.net/Content/312/Handout/Confirmatory%20Factor%20Analysis%20with%20R.pdf" TargetMode="External"/><Relationship Id="rId7" Type="http://schemas.openxmlformats.org/officeDocument/2006/relationships/image" Target="../media/image79.jpeg"/><Relationship Id="rId2" Type="http://schemas.openxmlformats.org/officeDocument/2006/relationships/hyperlink" Target="https://rpubs.com/razzag/320895" TargetMode="Externa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hyperlink" Target="https://www.r-bloggers.com/all-together-now-confirmatory-factor-analysis-in-r/" TargetMode="External"/><Relationship Id="rId4" Type="http://schemas.openxmlformats.org/officeDocument/2006/relationships/hyperlink" Target="https://www.methodsconsultants.com/tutorial/confirmatory-factor-analysis-using-the-sem-package-in-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hyperlink" Target="https://www.statmethods.net/advstats/factor.html" TargetMode="External"/><Relationship Id="rId3" Type="http://schemas.openxmlformats.org/officeDocument/2006/relationships/hyperlink" Target="https://quantdev.ssri.psu.edu/tutorials/intro-basic-exploratory-factor-analysis" TargetMode="External"/><Relationship Id="rId7" Type="http://schemas.openxmlformats.org/officeDocument/2006/relationships/hyperlink" Target="http://www.fuenterrebollo.com/Economicas/ECONOMETRIA/MULTIVARIANTE/FACTORIAL/analisis-factorial.pdf" TargetMode="External"/><Relationship Id="rId2" Type="http://schemas.openxmlformats.org/officeDocument/2006/relationships/hyperlink" Target="http://www.di.fc.ul.pt/~jpn/r/factoranalysis/factoranalysis.html" TargetMode="External"/><Relationship Id="rId1" Type="http://schemas.openxmlformats.org/officeDocument/2006/relationships/slideLayout" Target="../slideLayouts/slideLayout2.xml"/><Relationship Id="rId6" Type="http://schemas.openxmlformats.org/officeDocument/2006/relationships/hyperlink" Target="http://halweb.uc3m.es/esp/Personal/personas/jmmarin/esp/AMult/tema4am.pdf" TargetMode="External"/><Relationship Id="rId11" Type="http://schemas.openxmlformats.org/officeDocument/2006/relationships/hyperlink" Target="https://rpubs.com/ranvirkumarsah/Intro2PCA_EFA" TargetMode="External"/><Relationship Id="rId5" Type="http://schemas.openxmlformats.org/officeDocument/2006/relationships/hyperlink" Target="http://www.rpubs.com/marcelo-chavez/multivariado_1" TargetMode="External"/><Relationship Id="rId10" Type="http://schemas.openxmlformats.org/officeDocument/2006/relationships/hyperlink" Target="https://data.library.virginia.edu/getting-started-with-factor-analysis/" TargetMode="External"/><Relationship Id="rId4" Type="http://schemas.openxmlformats.org/officeDocument/2006/relationships/hyperlink" Target="http://www.sthda.com/english/articles/31-principal-component-methods-in-r-practical-guide/116-mfa-multiple-factor-analysis-in-r-essentials/" TargetMode="External"/><Relationship Id="rId9" Type="http://schemas.openxmlformats.org/officeDocument/2006/relationships/hyperlink" Target="https://www.r-bloggers.com/exploratory-factor-analysis-in-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www.analyticsvidhya.com/blog/2018/08/dimensionality-reduction-techniques-python/"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94968" y="94751"/>
            <a:ext cx="11665974" cy="819649"/>
          </a:xfrm>
        </p:spPr>
        <p:txBody>
          <a:bodyPr>
            <a:normAutofit fontScale="90000"/>
          </a:bodyPr>
          <a:lstStyle/>
          <a:p>
            <a:r>
              <a:rPr lang="es-CR" dirty="0"/>
              <a:t>Análisis de Factores Exploratorio</a:t>
            </a:r>
            <a:endParaRPr lang="es-ES" dirty="0"/>
          </a:p>
        </p:txBody>
      </p:sp>
      <p:sp>
        <p:nvSpPr>
          <p:cNvPr id="3" name="Subtítulo 2"/>
          <p:cNvSpPr>
            <a:spLocks noGrp="1"/>
          </p:cNvSpPr>
          <p:nvPr>
            <p:ph type="subTitle" idx="1"/>
          </p:nvPr>
        </p:nvSpPr>
        <p:spPr>
          <a:xfrm>
            <a:off x="2993216" y="6324524"/>
            <a:ext cx="9144000" cy="485503"/>
          </a:xfrm>
        </p:spPr>
        <p:txBody>
          <a:bodyPr/>
          <a:lstStyle/>
          <a:p>
            <a:pPr algn="r"/>
            <a:r>
              <a:rPr lang="es-CR" dirty="0"/>
              <a:t>Oscar Centeno Mora</a:t>
            </a:r>
            <a:endParaRPr lang="es-ES" dirty="0"/>
          </a:p>
        </p:txBody>
      </p:sp>
      <p:pic>
        <p:nvPicPr>
          <p:cNvPr id="4098" name="Picture 2" descr="Image result for factor analysis in r"/>
          <p:cNvPicPr>
            <a:picLocks noChangeAspect="1" noChangeArrowheads="1"/>
          </p:cNvPicPr>
          <p:nvPr/>
        </p:nvPicPr>
        <p:blipFill rotWithShape="1">
          <a:blip r:embed="rId2">
            <a:extLst>
              <a:ext uri="{28A0092B-C50C-407E-A947-70E740481C1C}">
                <a14:useLocalDpi xmlns:a14="http://schemas.microsoft.com/office/drawing/2010/main" val="0"/>
              </a:ext>
            </a:extLst>
          </a:blip>
          <a:srcRect l="14170" r="3009"/>
          <a:stretch/>
        </p:blipFill>
        <p:spPr bwMode="auto">
          <a:xfrm>
            <a:off x="486696" y="1378365"/>
            <a:ext cx="5442156" cy="4650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factor analysis in 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9895" y="1578102"/>
            <a:ext cx="3285035" cy="425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8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2232" y="1220951"/>
            <a:ext cx="11887199" cy="917565"/>
          </a:xfrm>
        </p:spPr>
        <p:txBody>
          <a:bodyPr/>
          <a:lstStyle/>
          <a:p>
            <a:pPr marL="0" indent="0">
              <a:buNone/>
            </a:pPr>
            <a:r>
              <a:rPr lang="es-CR" dirty="0"/>
              <a:t>Imagen explicativa n° 1 en la diferencia entre PCA y AF.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36" y="2109019"/>
            <a:ext cx="11841024" cy="4350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690154" y="103868"/>
            <a:ext cx="10515600" cy="827949"/>
          </a:xfrm>
        </p:spPr>
        <p:txBody>
          <a:bodyPr/>
          <a:lstStyle/>
          <a:p>
            <a:pPr algn="ctr"/>
            <a:r>
              <a:rPr lang="es-CR" dirty="0"/>
              <a:t>Diferencias entre el PCA y el AF</a:t>
            </a:r>
            <a:endParaRPr lang="es-ES" dirty="0"/>
          </a:p>
        </p:txBody>
      </p:sp>
    </p:spTree>
    <p:extLst>
      <p:ext uri="{BB962C8B-B14F-4D97-AF65-F5344CB8AC3E}">
        <p14:creationId xmlns:p14="http://schemas.microsoft.com/office/powerpoint/2010/main" val="402721756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pca vs factor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 y="2049541"/>
            <a:ext cx="11960942" cy="4585623"/>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690154" y="103868"/>
            <a:ext cx="10515600" cy="827949"/>
          </a:xfrm>
        </p:spPr>
        <p:txBody>
          <a:bodyPr/>
          <a:lstStyle/>
          <a:p>
            <a:pPr algn="ctr"/>
            <a:r>
              <a:rPr lang="es-CR" dirty="0"/>
              <a:t>Diferencias entre el PCA y el AF</a:t>
            </a:r>
            <a:endParaRPr lang="es-ES" dirty="0"/>
          </a:p>
        </p:txBody>
      </p:sp>
      <p:sp>
        <p:nvSpPr>
          <p:cNvPr id="6" name="2 Marcador de contenido"/>
          <p:cNvSpPr>
            <a:spLocks noGrp="1"/>
          </p:cNvSpPr>
          <p:nvPr>
            <p:ph idx="1"/>
          </p:nvPr>
        </p:nvSpPr>
        <p:spPr>
          <a:xfrm>
            <a:off x="162232" y="1132463"/>
            <a:ext cx="11887199" cy="917565"/>
          </a:xfrm>
        </p:spPr>
        <p:txBody>
          <a:bodyPr/>
          <a:lstStyle/>
          <a:p>
            <a:pPr marL="0" indent="0">
              <a:buNone/>
            </a:pPr>
            <a:r>
              <a:rPr lang="es-CR" dirty="0"/>
              <a:t>Imagen explicativa n° 2 en la diferencia entre PCA y AF. </a:t>
            </a:r>
          </a:p>
        </p:txBody>
      </p:sp>
    </p:spTree>
    <p:extLst>
      <p:ext uri="{BB962C8B-B14F-4D97-AF65-F5344CB8AC3E}">
        <p14:creationId xmlns:p14="http://schemas.microsoft.com/office/powerpoint/2010/main" val="6137879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FA: exploratorio y confirmatorio</a:t>
            </a:r>
          </a:p>
        </p:txBody>
      </p:sp>
    </p:spTree>
    <p:extLst>
      <p:ext uri="{BB962C8B-B14F-4D97-AF65-F5344CB8AC3E}">
        <p14:creationId xmlns:p14="http://schemas.microsoft.com/office/powerpoint/2010/main" val="5768837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8490" y="1117703"/>
            <a:ext cx="9070258" cy="5637058"/>
          </a:xfrm>
        </p:spPr>
        <p:txBody>
          <a:bodyPr>
            <a:normAutofit/>
          </a:bodyPr>
          <a:lstStyle/>
          <a:p>
            <a:pPr algn="just"/>
            <a:r>
              <a:rPr lang="es-CR" sz="2400" dirty="0"/>
              <a:t>El análisis factorial (FA) posee dos modalidad: exploratorio y confirmatorio.</a:t>
            </a:r>
          </a:p>
          <a:p>
            <a:pPr algn="just"/>
            <a:endParaRPr lang="es-CR" sz="2400" dirty="0"/>
          </a:p>
          <a:p>
            <a:pPr marL="0" indent="0" algn="just">
              <a:buNone/>
            </a:pPr>
            <a:r>
              <a:rPr lang="es-CR" sz="2400" dirty="0"/>
              <a:t>El análisis factorial confirmatorio es un modelo dicho </a:t>
            </a:r>
            <a:r>
              <a:rPr lang="es-CR" sz="2400" i="1" dirty="0"/>
              <a:t>a prior</a:t>
            </a:r>
            <a:r>
              <a:rPr lang="es-CR" sz="2400" dirty="0"/>
              <a:t>:</a:t>
            </a:r>
          </a:p>
          <a:p>
            <a:pPr marL="0" indent="0" algn="just">
              <a:buNone/>
            </a:pPr>
            <a:r>
              <a:rPr lang="es-CR" sz="2400" dirty="0"/>
              <a:t>1. Podemos comparar el número de factores.</a:t>
            </a:r>
          </a:p>
          <a:p>
            <a:pPr marL="0" indent="0" algn="just">
              <a:buNone/>
            </a:pPr>
            <a:r>
              <a:rPr lang="es-CR" sz="2400" dirty="0"/>
              <a:t>2. En este análisis, qué elementos se cargan en cada factor</a:t>
            </a:r>
          </a:p>
          <a:p>
            <a:pPr marL="0" indent="0" algn="just">
              <a:buNone/>
            </a:pPr>
            <a:r>
              <a:rPr lang="es-CR" sz="2400" dirty="0"/>
              <a:t>3. Un modelo sustentado en teoría o investigación previa.</a:t>
            </a:r>
          </a:p>
          <a:p>
            <a:pPr marL="0" indent="0" algn="just">
              <a:buNone/>
            </a:pPr>
            <a:r>
              <a:rPr lang="es-CR" sz="2400" dirty="0"/>
              <a:t>4. Es un error explícitamente</a:t>
            </a:r>
          </a:p>
          <a:p>
            <a:pPr algn="just"/>
            <a:endParaRPr lang="es-CR" sz="2400" dirty="0"/>
          </a:p>
          <a:p>
            <a:pPr marL="0" indent="0" algn="just">
              <a:buNone/>
            </a:pPr>
            <a:r>
              <a:rPr lang="es-CR" sz="2400" dirty="0"/>
              <a:t>El que veremos es el análisis factorial exploratorio, y este se utiliza para:</a:t>
            </a:r>
          </a:p>
          <a:p>
            <a:pPr marL="0" indent="0" algn="just">
              <a:buNone/>
            </a:pPr>
            <a:r>
              <a:rPr lang="es-CR" sz="2400" dirty="0"/>
              <a:t>1. Determinar la estructura factorial o modelo sin tener conocimiento.</a:t>
            </a:r>
          </a:p>
          <a:p>
            <a:pPr marL="0" indent="0" algn="just">
              <a:buNone/>
            </a:pPr>
            <a:r>
              <a:rPr lang="es-CR" sz="2400" dirty="0"/>
              <a:t>2. Explica una cantidad máxima de variación.</a:t>
            </a:r>
          </a:p>
        </p:txBody>
      </p:sp>
      <p:sp>
        <p:nvSpPr>
          <p:cNvPr id="5" name="Título 1"/>
          <p:cNvSpPr>
            <a:spLocks noGrp="1"/>
          </p:cNvSpPr>
          <p:nvPr>
            <p:ph type="title"/>
          </p:nvPr>
        </p:nvSpPr>
        <p:spPr>
          <a:xfrm>
            <a:off x="690154" y="103868"/>
            <a:ext cx="10515600" cy="827949"/>
          </a:xfrm>
        </p:spPr>
        <p:txBody>
          <a:bodyPr>
            <a:normAutofit/>
          </a:bodyPr>
          <a:lstStyle/>
          <a:p>
            <a:pPr algn="ctr"/>
            <a:r>
              <a:rPr lang="es-CR" dirty="0"/>
              <a:t>FA: exploratorio y confirmatorio</a:t>
            </a:r>
            <a:endParaRPr lang="es-ES" dirty="0"/>
          </a:p>
        </p:txBody>
      </p:sp>
      <p:pic>
        <p:nvPicPr>
          <p:cNvPr id="6146" name="Picture 2" descr="Image result for data analysis icon"/>
          <p:cNvPicPr>
            <a:picLocks noChangeAspect="1" noChangeArrowheads="1"/>
          </p:cNvPicPr>
          <p:nvPr/>
        </p:nvPicPr>
        <p:blipFill rotWithShape="1">
          <a:blip r:embed="rId2">
            <a:extLst>
              <a:ext uri="{28A0092B-C50C-407E-A947-70E740481C1C}">
                <a14:useLocalDpi xmlns:a14="http://schemas.microsoft.com/office/drawing/2010/main" val="0"/>
              </a:ext>
            </a:extLst>
          </a:blip>
          <a:srcRect t="12868" b="13039"/>
          <a:stretch/>
        </p:blipFill>
        <p:spPr bwMode="auto">
          <a:xfrm>
            <a:off x="9382361" y="1401097"/>
            <a:ext cx="2647406" cy="19615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4098" b="4269"/>
          <a:stretch/>
        </p:blipFill>
        <p:spPr bwMode="auto">
          <a:xfrm>
            <a:off x="9527102" y="4048433"/>
            <a:ext cx="2357924" cy="216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092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94969" y="59624"/>
            <a:ext cx="11636477" cy="827949"/>
          </a:xfrm>
        </p:spPr>
        <p:txBody>
          <a:bodyPr>
            <a:normAutofit/>
          </a:bodyPr>
          <a:lstStyle/>
          <a:p>
            <a:pPr algn="ctr"/>
            <a:r>
              <a:rPr lang="es-CR" dirty="0"/>
              <a:t>FA: exploratorio y confirmatorio</a:t>
            </a:r>
            <a:endParaRPr lang="es-ES" dirty="0"/>
          </a:p>
        </p:txBody>
      </p:sp>
      <p:pic>
        <p:nvPicPr>
          <p:cNvPr id="10242" name="Picture 2" descr="Image result for factor analysis confirmatory"/>
          <p:cNvPicPr>
            <a:picLocks noChangeAspect="1" noChangeArrowheads="1"/>
          </p:cNvPicPr>
          <p:nvPr/>
        </p:nvPicPr>
        <p:blipFill rotWithShape="1">
          <a:blip r:embed="rId2">
            <a:extLst>
              <a:ext uri="{28A0092B-C50C-407E-A947-70E740481C1C}">
                <a14:useLocalDpi xmlns:a14="http://schemas.microsoft.com/office/drawing/2010/main" val="0"/>
              </a:ext>
            </a:extLst>
          </a:blip>
          <a:srcRect t="2826"/>
          <a:stretch/>
        </p:blipFill>
        <p:spPr bwMode="auto">
          <a:xfrm>
            <a:off x="653283" y="1489588"/>
            <a:ext cx="4479156" cy="50337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factor analysis exploratory"/>
          <p:cNvPicPr>
            <a:picLocks noChangeAspect="1" noChangeArrowheads="1"/>
          </p:cNvPicPr>
          <p:nvPr/>
        </p:nvPicPr>
        <p:blipFill rotWithShape="1">
          <a:blip r:embed="rId3">
            <a:extLst>
              <a:ext uri="{28A0092B-C50C-407E-A947-70E740481C1C}">
                <a14:useLocalDpi xmlns:a14="http://schemas.microsoft.com/office/drawing/2010/main" val="0"/>
              </a:ext>
            </a:extLst>
          </a:blip>
          <a:srcRect l="45490" t="4435"/>
          <a:stretch/>
        </p:blipFill>
        <p:spPr bwMode="auto">
          <a:xfrm>
            <a:off x="6828505" y="1568157"/>
            <a:ext cx="4692945" cy="48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9007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94969" y="59624"/>
            <a:ext cx="11636477" cy="827949"/>
          </a:xfrm>
        </p:spPr>
        <p:txBody>
          <a:bodyPr>
            <a:normAutofit/>
          </a:bodyPr>
          <a:lstStyle/>
          <a:p>
            <a:pPr algn="ctr"/>
            <a:r>
              <a:rPr lang="es-CR" dirty="0"/>
              <a:t>FA: exploratorio y confirmatorio</a:t>
            </a:r>
            <a:endParaRPr lang="es-ES" dirty="0"/>
          </a:p>
        </p:txBody>
      </p:sp>
      <p:pic>
        <p:nvPicPr>
          <p:cNvPr id="11266" name="Picture 2" descr="Image result for question ans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117" y="1144747"/>
            <a:ext cx="9707613" cy="546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2533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47484" y="1102954"/>
            <a:ext cx="11872451" cy="1138801"/>
          </a:xfrm>
        </p:spPr>
        <p:txBody>
          <a:bodyPr>
            <a:normAutofit/>
          </a:bodyPr>
          <a:lstStyle/>
          <a:p>
            <a:r>
              <a:rPr lang="es-CR" sz="2400" dirty="0"/>
              <a:t>El siguiente es un esquema en cómo se puede / debe elegir alguna de las modalidades del análisis de factores.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003" y="2507226"/>
            <a:ext cx="7313199" cy="4195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690154" y="103868"/>
            <a:ext cx="10515600" cy="827949"/>
          </a:xfrm>
        </p:spPr>
        <p:txBody>
          <a:bodyPr>
            <a:normAutofit/>
          </a:bodyPr>
          <a:lstStyle/>
          <a:p>
            <a:pPr algn="ctr"/>
            <a:r>
              <a:rPr lang="es-CR" dirty="0"/>
              <a:t>FA: exploratorio y confirmatorio</a:t>
            </a:r>
            <a:endParaRPr lang="es-ES" dirty="0"/>
          </a:p>
        </p:txBody>
      </p:sp>
    </p:spTree>
    <p:extLst>
      <p:ext uri="{BB962C8B-B14F-4D97-AF65-F5344CB8AC3E}">
        <p14:creationId xmlns:p14="http://schemas.microsoft.com/office/powerpoint/2010/main" val="348875975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(FA)</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FA: exploratorio y confirmatorio</a:t>
            </a:r>
          </a:p>
        </p:txBody>
      </p:sp>
    </p:spTree>
    <p:extLst>
      <p:ext uri="{BB962C8B-B14F-4D97-AF65-F5344CB8AC3E}">
        <p14:creationId xmlns:p14="http://schemas.microsoft.com/office/powerpoint/2010/main" val="229275454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(FA)</a:t>
            </a:r>
          </a:p>
        </p:txBody>
      </p:sp>
      <p:sp>
        <p:nvSpPr>
          <p:cNvPr id="12" name="11 Rectángulo"/>
          <p:cNvSpPr/>
          <p:nvPr/>
        </p:nvSpPr>
        <p:spPr>
          <a:xfrm>
            <a:off x="5601924" y="1246237"/>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Fundamentos</a:t>
            </a:r>
          </a:p>
        </p:txBody>
      </p:sp>
      <p:sp>
        <p:nvSpPr>
          <p:cNvPr id="14" name="13 Rectángulo"/>
          <p:cNvSpPr/>
          <p:nvPr/>
        </p:nvSpPr>
        <p:spPr>
          <a:xfrm>
            <a:off x="5601923" y="192712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Modelo matemático</a:t>
            </a:r>
          </a:p>
        </p:txBody>
      </p:sp>
      <p:sp>
        <p:nvSpPr>
          <p:cNvPr id="15" name="14 Rectángulo"/>
          <p:cNvSpPr/>
          <p:nvPr/>
        </p:nvSpPr>
        <p:spPr>
          <a:xfrm>
            <a:off x="5601924" y="2625213"/>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Adecuación del modelo</a:t>
            </a:r>
          </a:p>
        </p:txBody>
      </p:sp>
      <p:sp>
        <p:nvSpPr>
          <p:cNvPr id="16" name="15 Rectángulo"/>
          <p:cNvSpPr/>
          <p:nvPr/>
        </p:nvSpPr>
        <p:spPr>
          <a:xfrm>
            <a:off x="5601922" y="330609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Número de Factores</a:t>
            </a:r>
          </a:p>
        </p:txBody>
      </p:sp>
      <p:sp>
        <p:nvSpPr>
          <p:cNvPr id="17" name="16 Rectángulo"/>
          <p:cNvSpPr/>
          <p:nvPr/>
        </p:nvSpPr>
        <p:spPr>
          <a:xfrm>
            <a:off x="5601919" y="3982063"/>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Cargas y comunalidades</a:t>
            </a:r>
          </a:p>
        </p:txBody>
      </p:sp>
      <p:sp>
        <p:nvSpPr>
          <p:cNvPr id="10" name="9 Rectángulo"/>
          <p:cNvSpPr/>
          <p:nvPr/>
        </p:nvSpPr>
        <p:spPr>
          <a:xfrm>
            <a:off x="5601917" y="466540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Rotación</a:t>
            </a:r>
          </a:p>
        </p:txBody>
      </p:sp>
    </p:spTree>
    <p:extLst>
      <p:ext uri="{BB962C8B-B14F-4D97-AF65-F5344CB8AC3E}">
        <p14:creationId xmlns:p14="http://schemas.microsoft.com/office/powerpoint/2010/main" val="26883096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5389" y="1163774"/>
            <a:ext cx="8810897" cy="5506992"/>
          </a:xfrm>
        </p:spPr>
        <p:txBody>
          <a:bodyPr>
            <a:normAutofit/>
          </a:bodyPr>
          <a:lstStyle/>
          <a:p>
            <a:pPr algn="just"/>
            <a:r>
              <a:rPr lang="es-CR" sz="2400" dirty="0"/>
              <a:t>El propósito del análisis factorial (AF), es describir la estructura de la matriz de variancia y covariancia entre las </a:t>
            </a:r>
            <a:r>
              <a:rPr lang="es-CR" sz="2400" i="1" dirty="0"/>
              <a:t>p</a:t>
            </a:r>
            <a:r>
              <a:rPr lang="es-CR" sz="2400" dirty="0"/>
              <a:t> variables de interés.</a:t>
            </a:r>
          </a:p>
          <a:p>
            <a:pPr algn="just"/>
            <a:endParaRPr lang="es-CR" sz="2400" dirty="0"/>
          </a:p>
          <a:p>
            <a:pPr algn="just"/>
            <a:r>
              <a:rPr lang="es-CR" sz="2400" dirty="0"/>
              <a:t>A la reducción de variables los llamaremos </a:t>
            </a:r>
            <a:r>
              <a:rPr lang="es-CR" sz="2400" b="1" i="1" dirty="0"/>
              <a:t>factores</a:t>
            </a:r>
            <a:r>
              <a:rPr lang="es-CR" sz="2400" dirty="0"/>
              <a:t>, variables subyacentes o variables latentes.</a:t>
            </a:r>
          </a:p>
          <a:p>
            <a:pPr algn="just"/>
            <a:endParaRPr lang="es-CR" sz="2400" dirty="0"/>
          </a:p>
          <a:p>
            <a:pPr algn="just"/>
            <a:r>
              <a:rPr lang="es-CR" sz="2400" dirty="0"/>
              <a:t>La identificación de tales factores simplifica enormemente la descripción y comprensión de los datos multivariados. Se favorece una interpretación más sencilla y sustantiva de los datos.</a:t>
            </a:r>
          </a:p>
          <a:p>
            <a:pPr algn="just"/>
            <a:endParaRPr lang="es-CR" sz="2400" dirty="0"/>
          </a:p>
          <a:p>
            <a:pPr algn="just"/>
            <a:r>
              <a:rPr lang="es-CR" sz="2400" dirty="0"/>
              <a:t>Las etapas de un ACP y AF son similares, sin embargo, en el AF buscaremos un re-trabajo en la explicación de las variables para cada uno de los factores, a partir de las rotaciones.</a:t>
            </a:r>
            <a:endParaRPr lang="es-ES" sz="2400" dirty="0"/>
          </a:p>
        </p:txBody>
      </p:sp>
      <p:sp>
        <p:nvSpPr>
          <p:cNvPr id="4" name="3 Título"/>
          <p:cNvSpPr>
            <a:spLocks noGrp="1"/>
          </p:cNvSpPr>
          <p:nvPr>
            <p:ph type="title"/>
          </p:nvPr>
        </p:nvSpPr>
        <p:spPr>
          <a:xfrm>
            <a:off x="454744" y="129152"/>
            <a:ext cx="11299722" cy="741004"/>
          </a:xfrm>
        </p:spPr>
        <p:txBody>
          <a:bodyPr/>
          <a:lstStyle/>
          <a:p>
            <a:pPr algn="ctr"/>
            <a:r>
              <a:rPr lang="es-CR" dirty="0"/>
              <a:t>Análisis de Factores: fundamentos</a:t>
            </a:r>
          </a:p>
        </p:txBody>
      </p:sp>
      <p:sp>
        <p:nvSpPr>
          <p:cNvPr id="5" name="AutoShape 2" descr="Image result for fundamental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331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9512" y="117341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3939" y="4218040"/>
            <a:ext cx="2094269" cy="209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9054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(FA)</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FA: exploratorio y confirmatorio</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5" name="14 Elipse"/>
          <p:cNvSpPr/>
          <p:nvPr/>
        </p:nvSpPr>
        <p:spPr>
          <a:xfrm>
            <a:off x="6671219"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205036"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Tree>
    <p:extLst>
      <p:ext uri="{BB962C8B-B14F-4D97-AF65-F5344CB8AC3E}">
        <p14:creationId xmlns:p14="http://schemas.microsoft.com/office/powerpoint/2010/main" val="188324969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47484" y="1209367"/>
                <a:ext cx="9129251" cy="5383161"/>
              </a:xfrm>
            </p:spPr>
            <p:txBody>
              <a:bodyPr>
                <a:normAutofit/>
              </a:bodyPr>
              <a:lstStyle/>
              <a:p>
                <a:pPr algn="just"/>
                <a:r>
                  <a:rPr lang="es-CR" sz="2400" dirty="0"/>
                  <a:t>Para los datos: suponemos que hay p variables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𝑋</m:t>
                        </m:r>
                      </m:e>
                      <m:sub>
                        <m:r>
                          <a:rPr lang="es-CR" sz="2400" i="1">
                            <a:latin typeface="Cambria Math" panose="02040503050406030204" pitchFamily="18" charset="0"/>
                          </a:rPr>
                          <m:t>2</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𝑝</m:t>
                        </m:r>
                      </m:sub>
                    </m:sSub>
                  </m:oMath>
                </a14:m>
                <a:r>
                  <a:rPr lang="es-ES" sz="2400" dirty="0"/>
                  <a:t> que están estandarizadas y correlacionadas.</a:t>
                </a:r>
              </a:p>
              <a:p>
                <a:pPr algn="just"/>
                <a:endParaRPr lang="es-CR" sz="2400" dirty="0"/>
              </a:p>
              <a:p>
                <a:pPr algn="just"/>
                <a:r>
                  <a:rPr lang="es-CR" sz="2400" dirty="0"/>
                  <a:t>Se pueden estimar los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𝐹</m:t>
                        </m:r>
                      </m:e>
                      <m:sub>
                        <m:r>
                          <a:rPr lang="es-CR" sz="2400" b="0" i="1" smtClean="0">
                            <a:latin typeface="Cambria Math" panose="02040503050406030204" pitchFamily="18" charset="0"/>
                          </a:rPr>
                          <m:t>𝑘</m:t>
                        </m:r>
                      </m:sub>
                    </m:sSub>
                  </m:oMath>
                </a14:m>
                <a:r>
                  <a:rPr lang="es-ES" sz="2400" dirty="0"/>
                  <a:t> factores por diversas técnicas: componentes principales, máxima verosimilitud, mínimos cuadrados, etc.</a:t>
                </a:r>
              </a:p>
              <a:p>
                <a:pPr algn="just"/>
                <a:endParaRPr lang="es-CR" sz="2400" dirty="0"/>
              </a:p>
              <a:p>
                <a:pPr algn="just"/>
                <a:r>
                  <a:rPr lang="es-CR" sz="2400" dirty="0"/>
                  <a:t>Es importante determinar el número de factores que se deben / pueden elegir.</a:t>
                </a:r>
              </a:p>
              <a:p>
                <a:pPr algn="just"/>
                <a:endParaRPr lang="es-CR" sz="2400" dirty="0"/>
              </a:p>
              <a:p>
                <a:pPr algn="just"/>
                <a:r>
                  <a:rPr lang="es-CR" sz="2400" dirty="0"/>
                  <a:t>En el tema de PCA se escogían casi siempre 2 componentes para mejorar la representación gráfica. Acá vamos a elegir los factores según otros criterios.</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47484" y="1209367"/>
                <a:ext cx="9129251" cy="5383161"/>
              </a:xfrm>
              <a:blipFill rotWithShape="1">
                <a:blip r:embed="rId2"/>
                <a:stretch>
                  <a:fillRect l="-868" t="-1359" r="-1068"/>
                </a:stretch>
              </a:blipFill>
            </p:spPr>
            <p:txBody>
              <a:bodyPr/>
              <a:lstStyle/>
              <a:p>
                <a:r>
                  <a:rPr lang="es-CR">
                    <a:noFill/>
                  </a:rPr>
                  <a:t> </a:t>
                </a:r>
              </a:p>
            </p:txBody>
          </p:sp>
        </mc:Fallback>
      </mc:AlternateContent>
      <p:sp>
        <p:nvSpPr>
          <p:cNvPr id="5" name="3 Título"/>
          <p:cNvSpPr>
            <a:spLocks noGrp="1"/>
          </p:cNvSpPr>
          <p:nvPr>
            <p:ph type="title"/>
          </p:nvPr>
        </p:nvSpPr>
        <p:spPr>
          <a:xfrm>
            <a:off x="454744" y="129152"/>
            <a:ext cx="11299722" cy="741004"/>
          </a:xfrm>
        </p:spPr>
        <p:txBody>
          <a:bodyPr/>
          <a:lstStyle/>
          <a:p>
            <a:pPr algn="ctr"/>
            <a:r>
              <a:rPr lang="es-CR" dirty="0"/>
              <a:t>Análisis de Factores: fundamentos</a:t>
            </a:r>
          </a:p>
        </p:txBody>
      </p:sp>
      <p:pic>
        <p:nvPicPr>
          <p:cNvPr id="1433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1523" y="1250389"/>
            <a:ext cx="2115677" cy="21156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math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6982" y="4303306"/>
            <a:ext cx="1964758" cy="196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9201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89274" y="1235690"/>
                <a:ext cx="11742174" cy="4351338"/>
              </a:xfrm>
            </p:spPr>
            <p:txBody>
              <a:bodyPr>
                <a:normAutofit/>
              </a:bodyPr>
              <a:lstStyle/>
              <a:p>
                <a:pPr marL="0" indent="0">
                  <a:buNone/>
                </a:pPr>
                <a:r>
                  <a:rPr lang="es-CR" sz="2400" dirty="0"/>
                  <a:t>Entonces, el FA existe para explicar, sin conocimiento previo, una estructura subyacente de una matriz </a:t>
                </a:r>
                <a14:m>
                  <m:oMath xmlns:m="http://schemas.openxmlformats.org/officeDocument/2006/math">
                    <m:r>
                      <a:rPr lang="es-CR" sz="2400" b="0" i="1" smtClean="0">
                        <a:latin typeface="Cambria Math"/>
                      </a:rPr>
                      <m:t>𝑝</m:t>
                    </m:r>
                    <m:r>
                      <a:rPr lang="es-CR" sz="2400" b="0" i="1" smtClean="0">
                        <a:latin typeface="Cambria Math"/>
                      </a:rPr>
                      <m:t>∗</m:t>
                    </m:r>
                    <m:r>
                      <a:rPr lang="es-CR" sz="2400" b="0" i="1" smtClean="0">
                        <a:latin typeface="Cambria Math"/>
                      </a:rPr>
                      <m:t>𝑛</m:t>
                    </m:r>
                  </m:oMath>
                </a14:m>
                <a:r>
                  <a:rPr lang="es-CR" sz="2400" dirty="0"/>
                  <a:t>. </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89274" y="1235690"/>
                <a:ext cx="11742174" cy="4351338"/>
              </a:xfrm>
              <a:blipFill rotWithShape="1">
                <a:blip r:embed="rId2"/>
                <a:stretch>
                  <a:fillRect l="-779" t="-1961"/>
                </a:stretch>
              </a:blipFill>
            </p:spPr>
            <p:txBody>
              <a:bodyPr/>
              <a:lstStyle/>
              <a:p>
                <a:r>
                  <a:rPr lang="es-CR">
                    <a:noFill/>
                  </a:rPr>
                  <a:t> </a:t>
                </a:r>
              </a:p>
            </p:txBody>
          </p:sp>
        </mc:Fallback>
      </mc:AlternateContent>
      <p:sp>
        <p:nvSpPr>
          <p:cNvPr id="4" name="3 Título"/>
          <p:cNvSpPr>
            <a:spLocks noGrp="1"/>
          </p:cNvSpPr>
          <p:nvPr>
            <p:ph type="title"/>
          </p:nvPr>
        </p:nvSpPr>
        <p:spPr>
          <a:xfrm>
            <a:off x="454744" y="129152"/>
            <a:ext cx="11299722" cy="741004"/>
          </a:xfrm>
        </p:spPr>
        <p:txBody>
          <a:bodyPr/>
          <a:lstStyle/>
          <a:p>
            <a:pPr algn="ctr"/>
            <a:r>
              <a:rPr lang="es-CR" dirty="0"/>
              <a:t>Análisis de Factores: fundamentos</a:t>
            </a:r>
          </a:p>
        </p:txBody>
      </p:sp>
      <p:pic>
        <p:nvPicPr>
          <p:cNvPr id="12290" name="Picture 2" descr="Image result for factor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01" y="2503536"/>
            <a:ext cx="41148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factor analysis exploratory"/>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85221" y="1956617"/>
            <a:ext cx="4236623" cy="467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41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02474" y="1111521"/>
                <a:ext cx="9678945" cy="5559245"/>
              </a:xfrm>
            </p:spPr>
            <p:txBody>
              <a:bodyPr>
                <a:normAutofit/>
              </a:bodyPr>
              <a:lstStyle/>
              <a:p>
                <a:pPr algn="just"/>
                <a:r>
                  <a:rPr lang="es-CR" sz="2400" dirty="0"/>
                  <a:t>Sea </a:t>
                </a:r>
                <a14:m>
                  <m:oMath xmlns:m="http://schemas.openxmlformats.org/officeDocument/2006/math">
                    <m:r>
                      <a:rPr lang="es-CR" sz="2400" b="0" i="1" smtClean="0">
                        <a:latin typeface="Cambria Math" panose="02040503050406030204" pitchFamily="18" charset="0"/>
                      </a:rPr>
                      <m:t>𝑋</m:t>
                    </m:r>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 </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 …,</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𝑝</m:t>
                        </m:r>
                      </m:sub>
                    </m:sSub>
                    <m:r>
                      <a:rPr lang="es-CR" sz="2400" b="0" i="1" smtClean="0">
                        <a:latin typeface="Cambria Math" panose="02040503050406030204" pitchFamily="18" charset="0"/>
                      </a:rPr>
                      <m:t>)</m:t>
                    </m:r>
                  </m:oMath>
                </a14:m>
                <a:r>
                  <a:rPr lang="es-ES" sz="2400" dirty="0"/>
                  <a:t> el vector aleatorio que contiene </a:t>
                </a:r>
                <a:r>
                  <a:rPr lang="es-ES" sz="2400" i="1" dirty="0"/>
                  <a:t>p</a:t>
                </a:r>
                <a:r>
                  <a:rPr lang="es-ES" sz="2400" dirty="0"/>
                  <a:t> variables que se pueden medir y observar, con vector de medias </a:t>
                </a:r>
                <a:r>
                  <a:rPr lang="el-GR" sz="2400" dirty="0">
                    <a:latin typeface="Times New Roman" panose="02020603050405020304" pitchFamily="18" charset="0"/>
                    <a:cs typeface="Times New Roman" panose="02020603050405020304" pitchFamily="18" charset="0"/>
                  </a:rPr>
                  <a:t>μ</a:t>
                </a:r>
                <a:r>
                  <a:rPr lang="es-CR" sz="2400" dirty="0">
                    <a:latin typeface="Times New Roman" panose="02020603050405020304" pitchFamily="18" charset="0"/>
                    <a:cs typeface="Times New Roman" panose="02020603050405020304" pitchFamily="18" charset="0"/>
                  </a:rPr>
                  <a:t>, y matriz de variancia y covariancia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cs typeface="Times New Roman" panose="02020603050405020304" pitchFamily="18" charset="0"/>
                      </a:rPr>
                      <m:t>Σ</m:t>
                    </m:r>
                  </m:oMath>
                </a14:m>
                <a:r>
                  <a:rPr lang="es-CR" sz="2400" dirty="0">
                    <a:latin typeface="Times New Roman" panose="02020603050405020304" pitchFamily="18" charset="0"/>
                    <a:cs typeface="Times New Roman" panose="02020603050405020304" pitchFamily="18" charset="0"/>
                  </a:rPr>
                  <a:t>.</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a:latin typeface="Times New Roman" panose="02020603050405020304" pitchFamily="18" charset="0"/>
                    <a:cs typeface="Times New Roman" panose="02020603050405020304" pitchFamily="18" charset="0"/>
                  </a:rPr>
                  <a:t>El modelo se puede presentar de forma matricial como </a:t>
                </a:r>
                <a14:m>
                  <m:oMath xmlns:m="http://schemas.openxmlformats.org/officeDocument/2006/math">
                    <m:r>
                      <a:rPr lang="es-CR" sz="2400" b="0" i="1" smtClean="0">
                        <a:latin typeface="Cambria Math" panose="02040503050406030204" pitchFamily="18" charset="0"/>
                        <a:cs typeface="Times New Roman" panose="02020603050405020304" pitchFamily="18" charset="0"/>
                      </a:rPr>
                      <m:t>𝑋</m:t>
                    </m:r>
                    <m:r>
                      <a:rPr lang="es-CR" sz="2400" b="0" i="1" smtClean="0">
                        <a:latin typeface="Cambria Math" panose="02040503050406030204" pitchFamily="18" charset="0"/>
                        <a:cs typeface="Times New Roman" panose="02020603050405020304" pitchFamily="18" charset="0"/>
                      </a:rPr>
                      <m:t>−</m:t>
                    </m:r>
                    <m:r>
                      <a:rPr lang="es-CR" sz="24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s-CR"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s-CR" sz="2400" b="0" i="1" smtClean="0">
                        <a:latin typeface="Cambria Math" panose="02040503050406030204" pitchFamily="18" charset="0"/>
                        <a:ea typeface="Cambria Math" panose="02040503050406030204" pitchFamily="18" charset="0"/>
                        <a:cs typeface="Times New Roman" panose="02020603050405020304" pitchFamily="18" charset="0"/>
                      </a:rPr>
                      <m:t>𝐿𝐹</m:t>
                    </m:r>
                    <m:r>
                      <a:rPr lang="es-CR"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s-CR" sz="2400" b="0" i="1" smtClean="0">
                        <a:latin typeface="Cambria Math" panose="02040503050406030204" pitchFamily="18" charset="0"/>
                        <a:ea typeface="Cambria Math" panose="02040503050406030204" pitchFamily="18" charset="0"/>
                        <a:cs typeface="Times New Roman" panose="02020603050405020304" pitchFamily="18" charset="0"/>
                      </a:rPr>
                      <m:t>𝜀</m:t>
                    </m:r>
                  </m:oMath>
                </a14:m>
                <a:endParaRPr lang="es-ES" sz="2400" dirty="0"/>
              </a:p>
              <a:p>
                <a:pPr marL="0" indent="0" algn="just">
                  <a:buNone/>
                </a:pPr>
                <a:r>
                  <a:rPr lang="es-CR" sz="2400" dirty="0"/>
                  <a:t>donde,</a:t>
                </a:r>
              </a:p>
              <a:p>
                <a:pPr marL="0" indent="0" algn="just">
                  <a:buNone/>
                </a:pPr>
                <a14:m>
                  <m:oMath xmlns:m="http://schemas.openxmlformats.org/officeDocument/2006/math">
                    <m:r>
                      <a:rPr lang="es-CR" sz="2400" i="1">
                        <a:latin typeface="Cambria Math" panose="02040503050406030204" pitchFamily="18" charset="0"/>
                        <a:ea typeface="Cambria Math" panose="02040503050406030204" pitchFamily="18" charset="0"/>
                        <a:cs typeface="Times New Roman" panose="02020603050405020304" pitchFamily="18" charset="0"/>
                      </a:rPr>
                      <m:t>𝐿</m:t>
                    </m:r>
                  </m:oMath>
                </a14:m>
                <a:r>
                  <a:rPr lang="es-ES" sz="2400" dirty="0"/>
                  <a:t> representan las cargas factoriales </a:t>
                </a:r>
              </a:p>
              <a:p>
                <a:pPr marL="0" indent="0" algn="just">
                  <a:buNone/>
                </a:pPr>
                <a14:m>
                  <m:oMath xmlns:m="http://schemas.openxmlformats.org/officeDocument/2006/math">
                    <m:r>
                      <a:rPr lang="es-CR" sz="2400" i="1">
                        <a:latin typeface="Cambria Math" panose="02040503050406030204" pitchFamily="18" charset="0"/>
                        <a:ea typeface="Cambria Math" panose="02040503050406030204" pitchFamily="18" charset="0"/>
                        <a:cs typeface="Times New Roman" panose="02020603050405020304" pitchFamily="18" charset="0"/>
                      </a:rPr>
                      <m:t>𝐹</m:t>
                    </m:r>
                  </m:oMath>
                </a14:m>
                <a:r>
                  <a:rPr lang="es-CR" sz="2400" dirty="0"/>
                  <a:t> es el vector de factores comunes</a:t>
                </a:r>
              </a:p>
              <a:p>
                <a:pPr marL="0" indent="0" algn="just">
                  <a:buNone/>
                </a:pPr>
                <a14:m>
                  <m:oMath xmlns:m="http://schemas.openxmlformats.org/officeDocument/2006/math">
                    <m:r>
                      <a:rPr lang="es-CR" sz="2400" i="1">
                        <a:latin typeface="Cambria Math" panose="02040503050406030204" pitchFamily="18" charset="0"/>
                        <a:ea typeface="Cambria Math" panose="02040503050406030204" pitchFamily="18" charset="0"/>
                        <a:cs typeface="Times New Roman" panose="02020603050405020304" pitchFamily="18" charset="0"/>
                      </a:rPr>
                      <m:t>𝜀</m:t>
                    </m:r>
                  </m:oMath>
                </a14:m>
                <a:r>
                  <a:rPr lang="es-ES" sz="2400" dirty="0"/>
                  <a:t> es el vector de factores específicos </a:t>
                </a:r>
              </a:p>
              <a:p>
                <a:pPr marL="0" indent="0" algn="just">
                  <a:buNone/>
                </a:pPr>
                <a14:m>
                  <m:oMath xmlns:m="http://schemas.openxmlformats.org/officeDocument/2006/math">
                    <m:r>
                      <a:rPr lang="es-CR" sz="2400" i="1">
                        <a:latin typeface="Cambria Math" panose="02040503050406030204" pitchFamily="18" charset="0"/>
                        <a:cs typeface="Times New Roman" panose="02020603050405020304" pitchFamily="18" charset="0"/>
                      </a:rPr>
                      <m:t>𝑋</m:t>
                    </m:r>
                    <m:r>
                      <a:rPr lang="es-CR" sz="2400" i="1">
                        <a:latin typeface="Cambria Math" panose="02040503050406030204" pitchFamily="18" charset="0"/>
                        <a:cs typeface="Times New Roman" panose="02020603050405020304" pitchFamily="18" charset="0"/>
                      </a:rPr>
                      <m:t>−</m:t>
                    </m:r>
                    <m:r>
                      <a:rPr lang="es-CR" sz="2400" i="1">
                        <a:latin typeface="Cambria Math" panose="02040503050406030204" pitchFamily="18" charset="0"/>
                        <a:ea typeface="Cambria Math" panose="02040503050406030204" pitchFamily="18" charset="0"/>
                        <a:cs typeface="Times New Roman" panose="02020603050405020304" pitchFamily="18" charset="0"/>
                      </a:rPr>
                      <m:t>𝜇</m:t>
                    </m:r>
                  </m:oMath>
                </a14:m>
                <a:r>
                  <a:rPr lang="es-ES" sz="2400" dirty="0"/>
                  <a:t> es la variable menos su media</a:t>
                </a:r>
              </a:p>
              <a:p>
                <a:pPr marL="0" indent="0" algn="just">
                  <a:buNone/>
                </a:pPr>
                <a:endParaRPr lang="es-CR" sz="2400" dirty="0"/>
              </a:p>
              <a:p>
                <a:pPr algn="just"/>
                <a:r>
                  <a:rPr lang="es-CR" sz="2400" dirty="0"/>
                  <a:t>¿Por qué utilizamos la forma </a:t>
                </a:r>
                <a14:m>
                  <m:oMath xmlns:m="http://schemas.openxmlformats.org/officeDocument/2006/math">
                    <m:r>
                      <a:rPr lang="es-CR" sz="2400" b="0" i="0" smtClean="0">
                        <a:latin typeface="Cambria Math" panose="02040503050406030204" pitchFamily="18" charset="0"/>
                        <a:cs typeface="Times New Roman" panose="02020603050405020304" pitchFamily="18" charset="0"/>
                      </a:rPr>
                      <m:t>"</m:t>
                    </m:r>
                    <m:r>
                      <a:rPr lang="es-CR" sz="2400" i="1">
                        <a:latin typeface="Cambria Math" panose="02040503050406030204" pitchFamily="18" charset="0"/>
                        <a:cs typeface="Times New Roman" panose="02020603050405020304" pitchFamily="18" charset="0"/>
                      </a:rPr>
                      <m:t>𝑋</m:t>
                    </m:r>
                    <m:r>
                      <a:rPr lang="es-CR" sz="2400" i="1">
                        <a:latin typeface="Cambria Math" panose="02040503050406030204" pitchFamily="18" charset="0"/>
                        <a:cs typeface="Times New Roman" panose="02020603050405020304" pitchFamily="18" charset="0"/>
                      </a:rPr>
                      <m:t>−</m:t>
                    </m:r>
                    <m:r>
                      <a:rPr lang="es-CR" sz="2400" i="1">
                        <a:latin typeface="Cambria Math" panose="02040503050406030204" pitchFamily="18" charset="0"/>
                        <a:ea typeface="Cambria Math" panose="02040503050406030204" pitchFamily="18" charset="0"/>
                        <a:cs typeface="Times New Roman" panose="02020603050405020304" pitchFamily="18" charset="0"/>
                      </a:rPr>
                      <m:t>𝜇</m:t>
                    </m:r>
                    <m:r>
                      <a:rPr lang="es-CR"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s-ES" sz="2400" dirty="0"/>
                  <a:t>, y no </a:t>
                </a:r>
                <a14:m>
                  <m:oMath xmlns:m="http://schemas.openxmlformats.org/officeDocument/2006/math">
                    <m:r>
                      <a:rPr lang="es-CR" sz="2400" b="0" i="0" smtClean="0">
                        <a:latin typeface="Cambria Math" panose="02040503050406030204" pitchFamily="18" charset="0"/>
                        <a:cs typeface="Times New Roman" panose="02020603050405020304" pitchFamily="18" charset="0"/>
                      </a:rPr>
                      <m:t>"</m:t>
                    </m:r>
                    <m:r>
                      <a:rPr lang="es-CR" sz="2400" i="1">
                        <a:latin typeface="Cambria Math" panose="02040503050406030204" pitchFamily="18" charset="0"/>
                        <a:cs typeface="Times New Roman" panose="02020603050405020304" pitchFamily="18" charset="0"/>
                      </a:rPr>
                      <m:t>𝑋</m:t>
                    </m:r>
                    <m:r>
                      <a:rPr lang="es-CR" sz="2400" b="0" i="0" smtClean="0">
                        <a:latin typeface="Cambria Math" panose="02040503050406030204" pitchFamily="18" charset="0"/>
                        <a:cs typeface="Times New Roman" panose="02020603050405020304" pitchFamily="18" charset="0"/>
                      </a:rPr>
                      <m:t>=…"</m:t>
                    </m:r>
                  </m:oMath>
                </a14:m>
                <a:r>
                  <a:rPr lang="es-ES" sz="2400" dirty="0"/>
                  <a:t> ?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02474" y="1111521"/>
                <a:ext cx="9678945" cy="5559245"/>
              </a:xfrm>
              <a:blipFill rotWithShape="1">
                <a:blip r:embed="rId2"/>
                <a:stretch>
                  <a:fillRect l="-945" t="-1316" r="-1008"/>
                </a:stretch>
              </a:blipFill>
            </p:spPr>
            <p:txBody>
              <a:bodyPr/>
              <a:lstStyle/>
              <a:p>
                <a:r>
                  <a:rPr lang="es-CR">
                    <a:noFill/>
                  </a:rPr>
                  <a:t> </a:t>
                </a:r>
              </a:p>
            </p:txBody>
          </p:sp>
        </mc:Fallback>
      </mc:AlternateContent>
      <p:sp>
        <p:nvSpPr>
          <p:cNvPr id="7" name="3 Título"/>
          <p:cNvSpPr>
            <a:spLocks noGrp="1"/>
          </p:cNvSpPr>
          <p:nvPr>
            <p:ph type="title"/>
          </p:nvPr>
        </p:nvSpPr>
        <p:spPr>
          <a:xfrm>
            <a:off x="454744" y="129152"/>
            <a:ext cx="11299722" cy="741004"/>
          </a:xfrm>
        </p:spPr>
        <p:txBody>
          <a:bodyPr/>
          <a:lstStyle/>
          <a:p>
            <a:pPr algn="ctr"/>
            <a:r>
              <a:rPr lang="es-CR" dirty="0"/>
              <a:t>Análisis de Factores: modelo matemático</a:t>
            </a:r>
          </a:p>
        </p:txBody>
      </p:sp>
      <p:pic>
        <p:nvPicPr>
          <p:cNvPr id="15362" name="Picture 2" descr="Image result for math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4479" y="1510942"/>
            <a:ext cx="1805960" cy="180596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math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467" t="8458" r="5721" b="8208"/>
          <a:stretch/>
        </p:blipFill>
        <p:spPr bwMode="auto">
          <a:xfrm>
            <a:off x="10184479" y="4218040"/>
            <a:ext cx="1802735" cy="171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0709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0220" y="1041853"/>
                <a:ext cx="8403845" cy="5689873"/>
              </a:xfrm>
            </p:spPr>
            <p:txBody>
              <a:bodyPr>
                <a:normAutofit/>
              </a:bodyPr>
              <a:lstStyle/>
              <a:p>
                <a:pPr algn="just"/>
                <a:r>
                  <a:rPr lang="es-CR" sz="2400" dirty="0"/>
                  <a:t>Un ejemplo de un análisis factorial de un solo factor, con </a:t>
                </a:r>
                <a:r>
                  <a:rPr lang="es-CR" sz="2400" i="1" dirty="0"/>
                  <a:t>p</a:t>
                </a:r>
                <a:r>
                  <a:rPr lang="es-CR" sz="2400" dirty="0"/>
                  <a:t> variables es el siguiente:</a:t>
                </a:r>
              </a:p>
              <a:p>
                <a:pPr marL="0" indent="0" algn="just">
                  <a:buNone/>
                </a:pPr>
                <a:endParaRPr lang="es-CR" sz="2400" dirty="0"/>
              </a:p>
              <a:p>
                <a:pPr marL="0" indent="0" algn="just">
                  <a:buNone/>
                </a:pPr>
                <a14:m>
                  <m:oMathPara xmlns:m="http://schemas.openxmlformats.org/officeDocument/2006/math">
                    <m:oMathParaPr>
                      <m:jc m:val="left"/>
                    </m:oMathParaPr>
                    <m:oMath xmlns:m="http://schemas.openxmlformats.org/officeDocument/2006/math">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rPr>
                          </m:ctrlPr>
                        </m:sSubPr>
                        <m:e>
                          <m:r>
                            <m:rPr>
                              <m:sty m:val="p"/>
                            </m:rPr>
                            <a:rPr lang="el-GR" sz="2400" b="0" i="1" smtClean="0">
                              <a:latin typeface="Cambria Math" panose="02040503050406030204" pitchFamily="18" charset="0"/>
                            </a:rPr>
                            <m:t>μ</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𝐿</m:t>
                          </m:r>
                        </m:e>
                        <m:sub>
                          <m:r>
                            <a:rPr lang="es-CR" sz="2400" b="0" i="1" smtClean="0">
                              <a:latin typeface="Cambria Math" panose="02040503050406030204" pitchFamily="18" charset="0"/>
                            </a:rPr>
                            <m:t>1</m:t>
                          </m:r>
                        </m:sub>
                      </m:sSub>
                      <m:sSub>
                        <m:sSubPr>
                          <m:ctrlPr>
                            <a:rPr lang="es-CR" sz="2400" b="0" i="1" smtClean="0">
                              <a:latin typeface="Cambria Math"/>
                            </a:rPr>
                          </m:ctrlPr>
                        </m:sSubPr>
                        <m:e>
                          <m:r>
                            <a:rPr lang="es-CR" sz="2400" b="0" i="1" smtClean="0">
                              <a:latin typeface="Cambria Math" panose="02040503050406030204" pitchFamily="18" charset="0"/>
                            </a:rPr>
                            <m:t>𝐹</m:t>
                          </m:r>
                        </m:e>
                        <m:sub>
                          <m:r>
                            <a:rPr lang="es-CR" sz="2400" b="0" i="1" smtClean="0">
                              <a:latin typeface="Cambria Math" panose="02040503050406030204" pitchFamily="18" charset="0"/>
                            </a:rPr>
                            <m:t>1</m:t>
                          </m:r>
                        </m:sub>
                      </m:sSub>
                      <m:r>
                        <a:rPr lang="es-CR" sz="2400" b="0" i="1" smtClean="0">
                          <a:latin typeface="Cambria Math" panose="02040503050406030204" pitchFamily="18" charset="0"/>
                        </a:rPr>
                        <m:t>+</m:t>
                      </m:r>
                      <m:sSub>
                        <m:sSubPr>
                          <m:ctrlPr>
                            <a:rPr lang="es-CR" sz="2400" b="0" i="1" smtClean="0">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s-ES" sz="2400" dirty="0"/>
              </a:p>
              <a:p>
                <a:pPr marL="0" indent="0" algn="just">
                  <a:buNone/>
                </a:pPr>
                <a14:m>
                  <m:oMathPara xmlns:m="http://schemas.openxmlformats.org/officeDocument/2006/math">
                    <m:oMathParaPr>
                      <m:jc m:val="left"/>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b="0" i="1" smtClean="0">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rPr>
                          </m:ctrlPr>
                        </m:sSubPr>
                        <m:e>
                          <m:r>
                            <m:rPr>
                              <m:sty m:val="p"/>
                            </m:rPr>
                            <a:rPr lang="el-GR" sz="2400" i="1">
                              <a:latin typeface="Cambria Math" panose="02040503050406030204" pitchFamily="18" charset="0"/>
                            </a:rPr>
                            <m:t>μ</m:t>
                          </m:r>
                        </m:e>
                        <m:sub>
                          <m:r>
                            <a:rPr lang="es-CR" sz="2400" b="0" i="1" smtClean="0">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2</m:t>
                          </m:r>
                        </m:sub>
                      </m:sSub>
                      <m:sSub>
                        <m:sSubPr>
                          <m:ctrlPr>
                            <a:rPr lang="es-CR" sz="2400" b="0" i="1" smtClean="0">
                              <a:latin typeface="Cambria Math"/>
                            </a:rPr>
                          </m:ctrlPr>
                        </m:sSubPr>
                        <m:e>
                          <m:r>
                            <a:rPr lang="es-CR" sz="2400" i="1">
                              <a:latin typeface="Cambria Math" panose="02040503050406030204" pitchFamily="18" charset="0"/>
                            </a:rPr>
                            <m:t>𝐹</m:t>
                          </m:r>
                        </m:e>
                        <m:sub>
                          <m:r>
                            <a:rPr lang="es-CR" sz="2400" b="0" i="1" smtClean="0">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s-ES" sz="2400" dirty="0"/>
              </a:p>
              <a:p>
                <a:pPr marL="0" indent="0" algn="just">
                  <a:buNone/>
                </a:pPr>
                <a:r>
                  <a:rPr lang="es-CR" sz="2400" dirty="0"/>
                  <a:t>               ….</a:t>
                </a:r>
              </a:p>
              <a:p>
                <a:pPr marL="0" indent="0" algn="just">
                  <a:buNone/>
                </a:pPr>
                <a14:m>
                  <m:oMathPara xmlns:m="http://schemas.openxmlformats.org/officeDocument/2006/math">
                    <m:oMathParaPr>
                      <m:jc m:val="left"/>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b="0" i="1" smtClean="0">
                              <a:latin typeface="Cambria Math" panose="02040503050406030204" pitchFamily="18" charset="0"/>
                            </a:rPr>
                            <m:t>𝑝</m:t>
                          </m:r>
                        </m:sub>
                      </m:sSub>
                      <m:r>
                        <a:rPr lang="es-CR" sz="2400" i="1">
                          <a:latin typeface="Cambria Math" panose="02040503050406030204" pitchFamily="18" charset="0"/>
                        </a:rPr>
                        <m:t>−</m:t>
                      </m:r>
                      <m:sSub>
                        <m:sSubPr>
                          <m:ctrlPr>
                            <a:rPr lang="es-CR" sz="2400" i="1">
                              <a:latin typeface="Cambria Math"/>
                            </a:rPr>
                          </m:ctrlPr>
                        </m:sSubPr>
                        <m:e>
                          <m:r>
                            <m:rPr>
                              <m:sty m:val="p"/>
                            </m:rPr>
                            <a:rPr lang="el-GR" sz="2400" i="1">
                              <a:latin typeface="Cambria Math" panose="02040503050406030204" pitchFamily="18" charset="0"/>
                            </a:rPr>
                            <m:t>μ</m:t>
                          </m:r>
                        </m:e>
                        <m:sub>
                          <m:r>
                            <a:rPr lang="es-CR" sz="2400" b="0" i="1" smtClean="0">
                              <a:latin typeface="Cambria Math" panose="02040503050406030204" pitchFamily="18" charset="0"/>
                            </a:rPr>
                            <m:t>𝑝</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𝑝</m:t>
                          </m:r>
                        </m:sub>
                      </m:sSub>
                      <m:sSub>
                        <m:sSubPr>
                          <m:ctrlPr>
                            <a:rPr lang="es-CR" sz="2400" b="0" i="1" smtClean="0">
                              <a:latin typeface="Cambria Math"/>
                            </a:rPr>
                          </m:ctrlPr>
                        </m:sSubPr>
                        <m:e>
                          <m:r>
                            <a:rPr lang="es-CR" sz="2400" i="1">
                              <a:latin typeface="Cambria Math" panose="02040503050406030204" pitchFamily="18" charset="0"/>
                            </a:rPr>
                            <m:t>𝐹</m:t>
                          </m:r>
                        </m:e>
                        <m:sub>
                          <m:r>
                            <a:rPr lang="es-CR" sz="2400" b="0" i="1" smtClean="0">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b="0" i="1" smtClean="0">
                              <a:latin typeface="Cambria Math" panose="02040503050406030204" pitchFamily="18" charset="0"/>
                              <a:ea typeface="Cambria Math" panose="02040503050406030204" pitchFamily="18" charset="0"/>
                              <a:cs typeface="Times New Roman" panose="02020603050405020304" pitchFamily="18" charset="0"/>
                            </a:rPr>
                            <m:t>𝑝</m:t>
                          </m:r>
                        </m:sub>
                      </m:sSub>
                    </m:oMath>
                  </m:oMathPara>
                </a14:m>
                <a:endParaRPr lang="es-CR" sz="2400" dirty="0"/>
              </a:p>
              <a:p>
                <a:pPr marL="0" indent="0" algn="just">
                  <a:buNone/>
                </a:pPr>
                <a:endParaRPr lang="es-CR" sz="2400" dirty="0"/>
              </a:p>
              <a:p>
                <a:pPr algn="just"/>
                <a:r>
                  <a:rPr lang="es-CR" sz="2400" dirty="0"/>
                  <a:t>Un ejemplo de un modelo factorial con 3 variables y 2 factores es el siguiente:</a:t>
                </a:r>
              </a:p>
              <a:p>
                <a:pPr algn="just"/>
                <a:endParaRPr lang="es-CR" sz="2400" dirty="0"/>
              </a:p>
              <a:p>
                <a:pPr marL="0" indent="0" algn="just">
                  <a:buNone/>
                </a:pPr>
                <a14:m>
                  <m:oMathPara xmlns:m="http://schemas.openxmlformats.org/officeDocument/2006/math">
                    <m:oMathParaPr>
                      <m:jc m:val="left"/>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rPr>
                          </m:ctrlPr>
                        </m:sSubPr>
                        <m:e>
                          <m:r>
                            <m:rPr>
                              <m:sty m:val="p"/>
                            </m:rPr>
                            <a:rPr lang="el-GR" sz="2400" i="1">
                              <a:latin typeface="Cambria Math" panose="02040503050406030204" pitchFamily="18" charset="0"/>
                            </a:rPr>
                            <m:t>μ</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1</m:t>
                          </m:r>
                          <m:r>
                            <a:rPr lang="es-CR" sz="2400" i="1">
                              <a:latin typeface="Cambria Math" panose="02040503050406030204" pitchFamily="18" charset="0"/>
                            </a:rPr>
                            <m:t>1</m:t>
                          </m:r>
                        </m:sub>
                      </m:sSub>
                      <m:sSub>
                        <m:sSubPr>
                          <m:ctrlPr>
                            <a:rPr lang="es-CR" sz="2400" b="0" i="1" smtClean="0">
                              <a:latin typeface="Cambria Math"/>
                            </a:rPr>
                          </m:ctrlPr>
                        </m:sSubPr>
                        <m:e>
                          <m:r>
                            <a:rPr lang="es-CR" sz="2400" i="1">
                              <a:latin typeface="Cambria Math" panose="02040503050406030204" pitchFamily="18" charset="0"/>
                            </a:rPr>
                            <m:t>𝐹</m:t>
                          </m:r>
                        </m:e>
                        <m:sub>
                          <m:r>
                            <a:rPr lang="es-CR" sz="2400" b="0" i="1" smtClean="0">
                              <a:latin typeface="Cambria Math" panose="02040503050406030204" pitchFamily="18" charset="0"/>
                            </a:rPr>
                            <m:t>1</m:t>
                          </m:r>
                        </m:sub>
                      </m:sSub>
                      <m:r>
                        <a:rPr lang="es-CR" sz="2400" i="1">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𝐿</m:t>
                          </m:r>
                        </m:e>
                        <m:sub>
                          <m:r>
                            <a:rPr lang="es-CR" sz="2400" b="0" i="1" smtClean="0">
                              <a:latin typeface="Cambria Math" panose="02040503050406030204" pitchFamily="18" charset="0"/>
                            </a:rPr>
                            <m:t>12</m:t>
                          </m:r>
                        </m:sub>
                      </m:sSub>
                      <m:sSub>
                        <m:sSubPr>
                          <m:ctrlPr>
                            <a:rPr lang="es-CR" sz="2400" b="0" i="1" smtClean="0">
                              <a:latin typeface="Cambria Math"/>
                            </a:rPr>
                          </m:ctrlPr>
                        </m:sSubPr>
                        <m:e>
                          <m:r>
                            <a:rPr lang="es-CR" sz="2400" b="0" i="1" smtClean="0">
                              <a:latin typeface="Cambria Math" panose="02040503050406030204" pitchFamily="18" charset="0"/>
                            </a:rPr>
                            <m:t>𝐹</m:t>
                          </m:r>
                        </m:e>
                        <m:sub>
                          <m:r>
                            <a:rPr lang="es-CR" sz="2400" b="0" i="1" smtClean="0">
                              <a:latin typeface="Cambria Math" panose="02040503050406030204" pitchFamily="18" charset="0"/>
                            </a:rPr>
                            <m:t>2</m:t>
                          </m:r>
                        </m:sub>
                      </m:sSub>
                      <m:r>
                        <a:rPr lang="es-CR" sz="2400" b="0" i="1" smtClean="0">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i="1">
                              <a:latin typeface="Cambria Math" panose="02040503050406030204" pitchFamily="18" charset="0"/>
                              <a:ea typeface="Cambria Math" panose="02040503050406030204" pitchFamily="18" charset="0"/>
                              <a:cs typeface="Times New Roman" panose="02020603050405020304" pitchFamily="18" charset="0"/>
                            </a:rPr>
                            <m:t>1</m:t>
                          </m:r>
                        </m:sub>
                      </m:sSub>
                    </m:oMath>
                  </m:oMathPara>
                </a14:m>
                <a:endParaRPr lang="es-CR" sz="2400" dirty="0"/>
              </a:p>
              <a:p>
                <a:pPr marL="0" indent="0" algn="just">
                  <a:buNone/>
                </a:pPr>
                <a14:m>
                  <m:oMathPara xmlns:m="http://schemas.openxmlformats.org/officeDocument/2006/math">
                    <m:oMathParaPr>
                      <m:jc m:val="left"/>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b="0" i="1" smtClean="0">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rPr>
                          </m:ctrlPr>
                        </m:sSubPr>
                        <m:e>
                          <m:r>
                            <m:rPr>
                              <m:sty m:val="p"/>
                            </m:rPr>
                            <a:rPr lang="el-GR" sz="2400" i="1">
                              <a:latin typeface="Cambria Math" panose="02040503050406030204" pitchFamily="18" charset="0"/>
                            </a:rPr>
                            <m:t>μ</m:t>
                          </m:r>
                        </m:e>
                        <m:sub>
                          <m:r>
                            <a:rPr lang="es-CR" sz="2400" b="0" i="1" smtClean="0">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2</m:t>
                          </m:r>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𝐹</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2</m:t>
                          </m:r>
                          <m:r>
                            <a:rPr lang="es-CR" sz="2400" i="1">
                              <a:latin typeface="Cambria Math" panose="02040503050406030204" pitchFamily="18" charset="0"/>
                            </a:rPr>
                            <m:t>2</m:t>
                          </m:r>
                        </m:sub>
                      </m:sSub>
                      <m:sSub>
                        <m:sSubPr>
                          <m:ctrlPr>
                            <a:rPr lang="es-CR" sz="2400" i="1">
                              <a:latin typeface="Cambria Math"/>
                            </a:rPr>
                          </m:ctrlPr>
                        </m:sSubPr>
                        <m:e>
                          <m:r>
                            <a:rPr lang="es-CR" sz="2400" i="1">
                              <a:latin typeface="Cambria Math" panose="02040503050406030204" pitchFamily="18" charset="0"/>
                            </a:rPr>
                            <m:t>𝐹</m:t>
                          </m:r>
                        </m:e>
                        <m:sub>
                          <m:r>
                            <a:rPr lang="es-CR" sz="2400" i="1">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s-CR" sz="2400" dirty="0"/>
              </a:p>
              <a:p>
                <a:pPr marL="0" indent="0" algn="just">
                  <a:buNone/>
                </a:pPr>
                <a14:m>
                  <m:oMathPara xmlns:m="http://schemas.openxmlformats.org/officeDocument/2006/math">
                    <m:oMathParaPr>
                      <m:jc m:val="left"/>
                    </m:oMathParaPr>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b="0" i="1" smtClean="0">
                              <a:latin typeface="Cambria Math" panose="02040503050406030204" pitchFamily="18" charset="0"/>
                            </a:rPr>
                            <m:t>3</m:t>
                          </m:r>
                        </m:sub>
                      </m:sSub>
                      <m:r>
                        <a:rPr lang="es-CR" sz="2400" i="1">
                          <a:latin typeface="Cambria Math" panose="02040503050406030204" pitchFamily="18" charset="0"/>
                        </a:rPr>
                        <m:t>−</m:t>
                      </m:r>
                      <m:sSub>
                        <m:sSubPr>
                          <m:ctrlPr>
                            <a:rPr lang="es-CR" sz="2400" i="1">
                              <a:latin typeface="Cambria Math"/>
                            </a:rPr>
                          </m:ctrlPr>
                        </m:sSubPr>
                        <m:e>
                          <m:r>
                            <m:rPr>
                              <m:sty m:val="p"/>
                            </m:rPr>
                            <a:rPr lang="el-GR" sz="2400" i="1">
                              <a:latin typeface="Cambria Math" panose="02040503050406030204" pitchFamily="18" charset="0"/>
                            </a:rPr>
                            <m:t>μ</m:t>
                          </m:r>
                        </m:e>
                        <m:sub>
                          <m:r>
                            <a:rPr lang="es-CR" sz="2400" b="0" i="1" smtClean="0">
                              <a:latin typeface="Cambria Math" panose="02040503050406030204" pitchFamily="18" charset="0"/>
                            </a:rPr>
                            <m:t>3</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3</m:t>
                          </m:r>
                          <m:r>
                            <a:rPr lang="es-CR" sz="2400" i="1">
                              <a:latin typeface="Cambria Math" panose="02040503050406030204" pitchFamily="18" charset="0"/>
                            </a:rPr>
                            <m:t>1</m:t>
                          </m:r>
                        </m:sub>
                      </m:sSub>
                      <m:sSub>
                        <m:sSubPr>
                          <m:ctrlPr>
                            <a:rPr lang="es-CR" sz="2400" i="1">
                              <a:latin typeface="Cambria Math"/>
                            </a:rPr>
                          </m:ctrlPr>
                        </m:sSubPr>
                        <m:e>
                          <m:r>
                            <a:rPr lang="es-CR" sz="2400" i="1">
                              <a:latin typeface="Cambria Math" panose="02040503050406030204" pitchFamily="18" charset="0"/>
                            </a:rPr>
                            <m:t>𝐹</m:t>
                          </m:r>
                        </m:e>
                        <m:sub>
                          <m:r>
                            <a:rPr lang="es-CR" sz="2400" i="1">
                              <a:latin typeface="Cambria Math" panose="02040503050406030204" pitchFamily="18" charset="0"/>
                            </a:rPr>
                            <m:t>1</m:t>
                          </m:r>
                        </m:sub>
                      </m:sSub>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3</m:t>
                          </m:r>
                          <m:r>
                            <a:rPr lang="es-CR" sz="2400" i="1">
                              <a:latin typeface="Cambria Math" panose="02040503050406030204" pitchFamily="18" charset="0"/>
                            </a:rPr>
                            <m:t>2</m:t>
                          </m:r>
                        </m:sub>
                      </m:sSub>
                      <m:sSub>
                        <m:sSubPr>
                          <m:ctrlPr>
                            <a:rPr lang="es-CR" sz="2400" i="1">
                              <a:latin typeface="Cambria Math"/>
                            </a:rPr>
                          </m:ctrlPr>
                        </m:sSubPr>
                        <m:e>
                          <m:r>
                            <a:rPr lang="es-CR" sz="2400" i="1">
                              <a:latin typeface="Cambria Math" panose="02040503050406030204" pitchFamily="18" charset="0"/>
                            </a:rPr>
                            <m:t>𝐹</m:t>
                          </m:r>
                        </m:e>
                        <m:sub>
                          <m:r>
                            <a:rPr lang="es-CR" sz="2400" i="1">
                              <a:latin typeface="Cambria Math" panose="02040503050406030204" pitchFamily="18" charset="0"/>
                            </a:rPr>
                            <m:t>2</m:t>
                          </m:r>
                        </m:sub>
                      </m:sSub>
                      <m:r>
                        <a:rPr lang="es-CR" sz="2400" i="1">
                          <a:latin typeface="Cambria Math" panose="02040503050406030204" pitchFamily="18" charset="0"/>
                        </a:rPr>
                        <m:t>+</m:t>
                      </m:r>
                      <m:sSub>
                        <m:sSubPr>
                          <m:ctrlPr>
                            <a:rPr lang="es-CR" sz="2400" i="1">
                              <a:latin typeface="Cambria Math"/>
                              <a:ea typeface="Cambria Math" panose="02040503050406030204" pitchFamily="18" charset="0"/>
                            </a:rPr>
                          </m:ctrlPr>
                        </m:sSubPr>
                        <m:e>
                          <m:r>
                            <a:rPr lang="es-CR"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R" sz="2400" i="1">
                              <a:latin typeface="Cambria Math" panose="02040503050406030204" pitchFamily="18" charset="0"/>
                              <a:ea typeface="Cambria Math" panose="02040503050406030204" pitchFamily="18" charset="0"/>
                              <a:cs typeface="Times New Roman" panose="02020603050405020304" pitchFamily="18" charset="0"/>
                            </a:rPr>
                            <m:t>2</m:t>
                          </m:r>
                        </m:sub>
                      </m:sSub>
                    </m:oMath>
                  </m:oMathPara>
                </a14:m>
                <a:endParaRPr lang="es-CR" sz="2400" dirty="0"/>
              </a:p>
              <a:p>
                <a:pPr marL="0" indent="0" algn="just">
                  <a:buNone/>
                </a:pPr>
                <a:endParaRPr lang="es-CR"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0220" y="1041853"/>
                <a:ext cx="8403845" cy="5689873"/>
              </a:xfrm>
              <a:blipFill rotWithShape="1">
                <a:blip r:embed="rId2"/>
                <a:stretch>
                  <a:fillRect l="-1016" t="-1501" r="-1089"/>
                </a:stretch>
              </a:blipFill>
            </p:spPr>
            <p:txBody>
              <a:bodyPr/>
              <a:lstStyle/>
              <a:p>
                <a:r>
                  <a:rPr lang="es-CR">
                    <a:noFill/>
                  </a:rPr>
                  <a:t> </a:t>
                </a:r>
              </a:p>
            </p:txBody>
          </p:sp>
        </mc:Fallback>
      </mc:AlternateContent>
      <p:sp>
        <p:nvSpPr>
          <p:cNvPr id="5" name="3 Título"/>
          <p:cNvSpPr txBox="1">
            <a:spLocks/>
          </p:cNvSpPr>
          <p:nvPr/>
        </p:nvSpPr>
        <p:spPr>
          <a:xfrm>
            <a:off x="454744" y="129152"/>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fundamentos</a:t>
            </a:r>
          </a:p>
        </p:txBody>
      </p:sp>
      <p:pic>
        <p:nvPicPr>
          <p:cNvPr id="16386" name="Picture 2" descr="Image result for math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986" y="1207578"/>
            <a:ext cx="2700547" cy="253851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0820" y="4288197"/>
            <a:ext cx="2276877" cy="237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664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32734" y="1117703"/>
            <a:ext cx="8554065" cy="5548568"/>
          </a:xfrm>
        </p:spPr>
        <p:txBody>
          <a:bodyPr>
            <a:normAutofit/>
          </a:bodyPr>
          <a:lstStyle/>
          <a:p>
            <a:pPr algn="just"/>
            <a:r>
              <a:rPr lang="es-CR" sz="2400" dirty="0"/>
              <a:t>Para proceder con el análisis de FA, se debe tener conciencia que se desea disminuir el número de variables, y que además estas están correlacionadas entre ellas.</a:t>
            </a:r>
          </a:p>
          <a:p>
            <a:pPr algn="just"/>
            <a:endParaRPr lang="es-CR" sz="2400" dirty="0"/>
          </a:p>
          <a:p>
            <a:pPr algn="just"/>
            <a:r>
              <a:rPr lang="es-CR" sz="2400" dirty="0"/>
              <a:t>Esto se puede realizar mediante dos formas: estadísticas formales y el análisis descriptivos de las correlaciones entre las variables.</a:t>
            </a:r>
          </a:p>
          <a:p>
            <a:pPr algn="just"/>
            <a:endParaRPr lang="es-CR" sz="2400" dirty="0"/>
          </a:p>
          <a:p>
            <a:pPr algn="just"/>
            <a:r>
              <a:rPr lang="es-CR" sz="2400" dirty="0"/>
              <a:t>Para las estadísticas formales se pueden utilizar las pruebas de KMO y la esfericidad de Bartlett, y para las análisis descriptivos podríamos utilizar tanto el análisis de las correlaciones, o el </a:t>
            </a:r>
            <a:r>
              <a:rPr lang="es-CR" sz="2400" dirty="0" err="1"/>
              <a:t>correlograma</a:t>
            </a:r>
            <a:r>
              <a:rPr lang="es-CR" sz="2400" dirty="0"/>
              <a:t> como herramienta visual.</a:t>
            </a:r>
          </a:p>
          <a:p>
            <a:pPr algn="just"/>
            <a:endParaRPr lang="es-CR" sz="2400" dirty="0"/>
          </a:p>
          <a:p>
            <a:pPr algn="just"/>
            <a:r>
              <a:rPr lang="es-CR" sz="2400" dirty="0"/>
              <a:t>Si no se cumpliera, no se debería llevar a cabo el FA </a:t>
            </a:r>
          </a:p>
        </p:txBody>
      </p:sp>
      <p:sp>
        <p:nvSpPr>
          <p:cNvPr id="4" name="3 Título"/>
          <p:cNvSpPr txBox="1">
            <a:spLocks/>
          </p:cNvSpPr>
          <p:nvPr/>
        </p:nvSpPr>
        <p:spPr>
          <a:xfrm>
            <a:off x="454744" y="129152"/>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adecuación del FA</a:t>
            </a:r>
          </a:p>
        </p:txBody>
      </p:sp>
      <p:pic>
        <p:nvPicPr>
          <p:cNvPr id="18434" name="Picture 2" descr="Image result for test"/>
          <p:cNvPicPr>
            <a:picLocks noChangeAspect="1" noChangeArrowheads="1"/>
          </p:cNvPicPr>
          <p:nvPr/>
        </p:nvPicPr>
        <p:blipFill rotWithShape="1">
          <a:blip r:embed="rId2">
            <a:extLst>
              <a:ext uri="{28A0092B-C50C-407E-A947-70E740481C1C}">
                <a14:useLocalDpi xmlns:a14="http://schemas.microsoft.com/office/drawing/2010/main" val="0"/>
              </a:ext>
            </a:extLst>
          </a:blip>
          <a:srcRect l="4820" t="4484" r="3438" b="4833"/>
          <a:stretch/>
        </p:blipFill>
        <p:spPr bwMode="auto">
          <a:xfrm>
            <a:off x="9591571" y="1342104"/>
            <a:ext cx="2044908" cy="253672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correlation pl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8813" y="4472808"/>
            <a:ext cx="2130423" cy="213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25881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77761" y="1235690"/>
            <a:ext cx="10515600" cy="4351338"/>
          </a:xfrm>
        </p:spPr>
        <p:txBody>
          <a:bodyPr>
            <a:normAutofit/>
          </a:bodyPr>
          <a:lstStyle/>
          <a:p>
            <a:pPr marL="0" indent="0">
              <a:buNone/>
            </a:pPr>
            <a:r>
              <a:rPr lang="es-CR" sz="2400" dirty="0"/>
              <a:t>Así es como lo podríamos apreciar.</a:t>
            </a:r>
          </a:p>
        </p:txBody>
      </p:sp>
      <p:sp>
        <p:nvSpPr>
          <p:cNvPr id="5" name="3 Título"/>
          <p:cNvSpPr txBox="1">
            <a:spLocks/>
          </p:cNvSpPr>
          <p:nvPr/>
        </p:nvSpPr>
        <p:spPr>
          <a:xfrm>
            <a:off x="454744" y="129152"/>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adecuación del FA</a:t>
            </a:r>
          </a:p>
        </p:txBody>
      </p:sp>
      <p:pic>
        <p:nvPicPr>
          <p:cNvPr id="17410" name="Picture 2" descr="Image result for correlation 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071" y="2039939"/>
            <a:ext cx="4577888" cy="437561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mage result for kmo test in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44" y="2186013"/>
            <a:ext cx="5444611" cy="408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7300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80852" y="1094105"/>
                <a:ext cx="9010632" cy="5376364"/>
              </a:xfrm>
            </p:spPr>
            <p:txBody>
              <a:bodyPr>
                <a:normAutofit lnSpcReduction="10000"/>
              </a:bodyPr>
              <a:lstStyle/>
              <a:p>
                <a:r>
                  <a:rPr lang="es-CR" sz="2400" dirty="0"/>
                  <a:t>Los factores se pueden elegir según los criterios de:</a:t>
                </a:r>
              </a:p>
              <a:p>
                <a:endParaRPr lang="es-CR" sz="2400" dirty="0"/>
              </a:p>
              <a:p>
                <a:pPr marL="457200" indent="-457200" algn="just">
                  <a:buAutoNum type="arabicPeriod"/>
                </a:pPr>
                <a:r>
                  <a:rPr lang="es-CR" sz="2400" dirty="0"/>
                  <a:t>Elegir los </a:t>
                </a:r>
                <a14:m>
                  <m:oMath xmlns:m="http://schemas.openxmlformats.org/officeDocument/2006/math">
                    <m:r>
                      <a:rPr lang="es-CR" sz="2400" i="1" dirty="0">
                        <a:latin typeface="Cambria Math"/>
                      </a:rPr>
                      <m:t>𝑘</m:t>
                    </m:r>
                  </m:oMath>
                </a14:m>
                <a:r>
                  <a:rPr lang="es-CR" sz="2400" dirty="0"/>
                  <a:t> factores de modo que la matriz residual sea lo más cercana a 0. Esto es, que haya una equivalencia al encontrar </a:t>
                </a:r>
                <a14:m>
                  <m:oMath xmlns:m="http://schemas.openxmlformats.org/officeDocument/2006/math">
                    <m:r>
                      <a:rPr lang="es-CR" sz="2400" i="1" dirty="0" smtClean="0">
                        <a:latin typeface="Cambria Math"/>
                      </a:rPr>
                      <m:t>𝑘</m:t>
                    </m:r>
                  </m:oMath>
                </a14:m>
                <a:r>
                  <a:rPr lang="es-CR" sz="2400" dirty="0"/>
                  <a:t> factores que haga muy pequeña la variancia explicada.</a:t>
                </a:r>
              </a:p>
              <a:p>
                <a:pPr marL="457200" indent="-457200" algn="just">
                  <a:buAutoNum type="arabicPeriod"/>
                </a:pPr>
                <a:endParaRPr lang="es-CR" sz="2400" dirty="0"/>
              </a:p>
              <a:p>
                <a:pPr marL="457200" indent="-457200" algn="just">
                  <a:buAutoNum type="arabicPeriod"/>
                </a:pPr>
                <a:r>
                  <a:rPr lang="es-CR" sz="2400" dirty="0"/>
                  <a:t>Retener tantos factores que sean adecuados para explicar una proporción adecuada de la variancia total.</a:t>
                </a:r>
              </a:p>
              <a:p>
                <a:pPr marL="457200" indent="-457200" algn="just">
                  <a:buAutoNum type="arabicPeriod"/>
                </a:pPr>
                <a:endParaRPr lang="es-CR" sz="2400" dirty="0"/>
              </a:p>
              <a:p>
                <a:pPr marL="457200" indent="-457200" algn="just">
                  <a:buAutoNum type="arabicPeriod"/>
                </a:pPr>
                <a:r>
                  <a:rPr lang="es-CR" sz="2400" dirty="0"/>
                  <a:t>Tomar los factores que tengan raíces características superiores a la unidad.</a:t>
                </a:r>
              </a:p>
              <a:p>
                <a:pPr marL="457200" indent="-457200" algn="just">
                  <a:buAutoNum type="arabicPeriod"/>
                </a:pPr>
                <a:endParaRPr lang="es-CR" sz="2400" dirty="0"/>
              </a:p>
              <a:p>
                <a:pPr marL="457200" indent="-457200" algn="just">
                  <a:buAutoNum type="arabicPeriod"/>
                </a:pPr>
                <a:r>
                  <a:rPr lang="es-CR" sz="2400" dirty="0"/>
                  <a:t>Utilizar el gráfico de sedimentación y valorar donde está la máxima caída. </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80852" y="1094105"/>
                <a:ext cx="9010632" cy="5376364"/>
              </a:xfrm>
              <a:blipFill rotWithShape="1">
                <a:blip r:embed="rId2"/>
                <a:stretch>
                  <a:fillRect l="-1015" t="-2154" r="-1083"/>
                </a:stretch>
              </a:blipFill>
            </p:spPr>
            <p:txBody>
              <a:bodyPr/>
              <a:lstStyle/>
              <a:p>
                <a:r>
                  <a:rPr lang="es-CR">
                    <a:noFill/>
                  </a:rPr>
                  <a:t> </a:t>
                </a:r>
              </a:p>
            </p:txBody>
          </p:sp>
        </mc:Fallback>
      </mc:AlternateContent>
      <p:sp>
        <p:nvSpPr>
          <p:cNvPr id="5" name="3 Título"/>
          <p:cNvSpPr txBox="1">
            <a:spLocks/>
          </p:cNvSpPr>
          <p:nvPr/>
        </p:nvSpPr>
        <p:spPr>
          <a:xfrm>
            <a:off x="454744" y="99656"/>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número de factores</a:t>
            </a:r>
          </a:p>
        </p:txBody>
      </p:sp>
      <p:pic>
        <p:nvPicPr>
          <p:cNvPr id="19458" name="Picture 2" descr="Image result for how man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3620" y="1130707"/>
            <a:ext cx="2322155" cy="232215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how many"/>
          <p:cNvPicPr>
            <a:picLocks noChangeAspect="1" noChangeArrowheads="1"/>
          </p:cNvPicPr>
          <p:nvPr/>
        </p:nvPicPr>
        <p:blipFill rotWithShape="1">
          <a:blip r:embed="rId4">
            <a:extLst>
              <a:ext uri="{28A0092B-C50C-407E-A947-70E740481C1C}">
                <a14:useLocalDpi xmlns:a14="http://schemas.microsoft.com/office/drawing/2010/main" val="0"/>
              </a:ext>
            </a:extLst>
          </a:blip>
          <a:srcRect l="8676" t="8273" r="17444"/>
          <a:stretch/>
        </p:blipFill>
        <p:spPr bwMode="auto">
          <a:xfrm>
            <a:off x="9618962" y="4218034"/>
            <a:ext cx="2462982" cy="229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8398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32735" y="955475"/>
            <a:ext cx="11931445" cy="858582"/>
          </a:xfrm>
        </p:spPr>
        <p:txBody>
          <a:bodyPr>
            <a:normAutofit/>
          </a:bodyPr>
          <a:lstStyle/>
          <a:p>
            <a:pPr marL="0" indent="0" algn="just">
              <a:buNone/>
            </a:pPr>
            <a:r>
              <a:rPr lang="es-CR" sz="2400" dirty="0"/>
              <a:t>Lo más común es utilizar el gráfico de sedimentación (</a:t>
            </a:r>
            <a:r>
              <a:rPr lang="es-CR" sz="2400" i="1" dirty="0" err="1"/>
              <a:t>Scree</a:t>
            </a:r>
            <a:r>
              <a:rPr lang="es-CR" sz="2400" i="1" dirty="0"/>
              <a:t> </a:t>
            </a:r>
            <a:r>
              <a:rPr lang="es-CR" sz="2400" i="1" dirty="0" err="1"/>
              <a:t>plot</a:t>
            </a:r>
            <a:r>
              <a:rPr lang="es-CR" sz="2400" dirty="0"/>
              <a:t>) en la determinación del número óptimo de factores. Este proceso podría ser iterativo. </a:t>
            </a:r>
          </a:p>
        </p:txBody>
      </p:sp>
      <p:pic>
        <p:nvPicPr>
          <p:cNvPr id="20482" name="Picture 2" descr="Image result for scree plot in r"/>
          <p:cNvPicPr>
            <a:picLocks noChangeAspect="1" noChangeArrowheads="1"/>
          </p:cNvPicPr>
          <p:nvPr/>
        </p:nvPicPr>
        <p:blipFill rotWithShape="1">
          <a:blip r:embed="rId2">
            <a:extLst>
              <a:ext uri="{28A0092B-C50C-407E-A947-70E740481C1C}">
                <a14:useLocalDpi xmlns:a14="http://schemas.microsoft.com/office/drawing/2010/main" val="0"/>
              </a:ext>
            </a:extLst>
          </a:blip>
          <a:srcRect t="10146" r="3735"/>
          <a:stretch/>
        </p:blipFill>
        <p:spPr bwMode="auto">
          <a:xfrm>
            <a:off x="705466" y="2055709"/>
            <a:ext cx="4603954" cy="429729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scree plot in r"/>
          <p:cNvPicPr>
            <a:picLocks noChangeAspect="1" noChangeArrowheads="1"/>
          </p:cNvPicPr>
          <p:nvPr/>
        </p:nvPicPr>
        <p:blipFill rotWithShape="1">
          <a:blip r:embed="rId3">
            <a:extLst>
              <a:ext uri="{28A0092B-C50C-407E-A947-70E740481C1C}">
                <a14:useLocalDpi xmlns:a14="http://schemas.microsoft.com/office/drawing/2010/main" val="0"/>
              </a:ext>
            </a:extLst>
          </a:blip>
          <a:srcRect l="3073" t="4608" r="4531" b="8296"/>
          <a:stretch/>
        </p:blipFill>
        <p:spPr bwMode="auto">
          <a:xfrm>
            <a:off x="6975987" y="2055709"/>
            <a:ext cx="4761583" cy="4297298"/>
          </a:xfrm>
          <a:prstGeom prst="rect">
            <a:avLst/>
          </a:prstGeom>
          <a:noFill/>
          <a:extLst>
            <a:ext uri="{909E8E84-426E-40DD-AFC4-6F175D3DCCD1}">
              <a14:hiddenFill xmlns:a14="http://schemas.microsoft.com/office/drawing/2010/main">
                <a:solidFill>
                  <a:srgbClr val="FFFFFF"/>
                </a:solidFill>
              </a14:hiddenFill>
            </a:ext>
          </a:extLst>
        </p:spPr>
      </p:pic>
      <p:sp>
        <p:nvSpPr>
          <p:cNvPr id="6" name="3 Título"/>
          <p:cNvSpPr txBox="1">
            <a:spLocks/>
          </p:cNvSpPr>
          <p:nvPr/>
        </p:nvSpPr>
        <p:spPr>
          <a:xfrm>
            <a:off x="454744" y="99656"/>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número de factores</a:t>
            </a:r>
          </a:p>
        </p:txBody>
      </p:sp>
    </p:spTree>
    <p:extLst>
      <p:ext uri="{BB962C8B-B14F-4D97-AF65-F5344CB8AC3E}">
        <p14:creationId xmlns:p14="http://schemas.microsoft.com/office/powerpoint/2010/main" val="292074257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7234644" y="1734832"/>
            <a:ext cx="4417424" cy="1384995"/>
          </a:xfrm>
          <a:prstGeom prst="rect">
            <a:avLst/>
          </a:prstGeom>
          <a:noFill/>
        </p:spPr>
        <p:txBody>
          <a:bodyPr wrap="square" rtlCol="0">
            <a:spAutoFit/>
          </a:bodyPr>
          <a:lstStyle/>
          <a:p>
            <a:pPr algn="ctr"/>
            <a:r>
              <a:rPr lang="es-CR" sz="2800" dirty="0"/>
              <a:t>Utilizando el </a:t>
            </a:r>
            <a:r>
              <a:rPr lang="es-CR" sz="2800" dirty="0" err="1"/>
              <a:t>Scree</a:t>
            </a:r>
            <a:r>
              <a:rPr lang="es-CR" sz="2800" dirty="0"/>
              <a:t> </a:t>
            </a:r>
            <a:r>
              <a:rPr lang="es-CR" sz="2800" dirty="0" err="1"/>
              <a:t>plot</a:t>
            </a:r>
            <a:r>
              <a:rPr lang="es-CR" sz="2800" dirty="0"/>
              <a:t>, ¿sabemos determinar el  número óptimo de factores?</a:t>
            </a:r>
            <a:endParaRPr lang="es-ES" sz="2800" dirty="0"/>
          </a:p>
        </p:txBody>
      </p:sp>
      <p:pic>
        <p:nvPicPr>
          <p:cNvPr id="2050" name="Picture 2" descr="Resultado de imagen para Scree plot"/>
          <p:cNvPicPr>
            <a:picLocks noChangeAspect="1" noChangeArrowheads="1"/>
          </p:cNvPicPr>
          <p:nvPr/>
        </p:nvPicPr>
        <p:blipFill rotWithShape="1">
          <a:blip r:embed="rId2">
            <a:extLst>
              <a:ext uri="{28A0092B-C50C-407E-A947-70E740481C1C}">
                <a14:useLocalDpi xmlns:a14="http://schemas.microsoft.com/office/drawing/2010/main" val="0"/>
              </a:ext>
            </a:extLst>
          </a:blip>
          <a:srcRect r="37358" b="14088"/>
          <a:stretch/>
        </p:blipFill>
        <p:spPr bwMode="auto">
          <a:xfrm>
            <a:off x="599713" y="1436914"/>
            <a:ext cx="6142748" cy="5050972"/>
          </a:xfrm>
          <a:prstGeom prst="rect">
            <a:avLst/>
          </a:prstGeom>
          <a:noFill/>
          <a:extLst>
            <a:ext uri="{909E8E84-426E-40DD-AFC4-6F175D3DCCD1}">
              <a14:hiddenFill xmlns:a14="http://schemas.microsoft.com/office/drawing/2010/main">
                <a:solidFill>
                  <a:srgbClr val="FFFFFF"/>
                </a:solidFill>
              </a14:hiddenFill>
            </a:ext>
          </a:extLst>
        </p:spPr>
      </p:pic>
      <p:sp>
        <p:nvSpPr>
          <p:cNvPr id="7" name="3 Título"/>
          <p:cNvSpPr txBox="1">
            <a:spLocks/>
          </p:cNvSpPr>
          <p:nvPr/>
        </p:nvSpPr>
        <p:spPr>
          <a:xfrm>
            <a:off x="454744" y="99656"/>
            <a:ext cx="11299722" cy="7410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número de factores</a:t>
            </a:r>
          </a:p>
        </p:txBody>
      </p:sp>
      <p:pic>
        <p:nvPicPr>
          <p:cNvPr id="21506" name="Picture 2" descr="Image result for thinking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2874" y="3734751"/>
            <a:ext cx="2460965" cy="275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854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98267" y="1285693"/>
                <a:ext cx="8285293" cy="5428615"/>
              </a:xfrm>
            </p:spPr>
            <p:txBody>
              <a:bodyPr>
                <a:normAutofit/>
              </a:bodyPr>
              <a:lstStyle/>
              <a:p>
                <a:pPr algn="just"/>
                <a:r>
                  <a:rPr lang="es-CR" sz="2400" dirty="0"/>
                  <a:t>Para el cálculo de las saturaciones (o las cargas factoriales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𝐿</m:t>
                        </m:r>
                      </m:e>
                      <m:sub>
                        <m:r>
                          <a:rPr lang="es-CR" sz="2400" b="0" i="1" smtClean="0">
                            <a:latin typeface="Cambria Math" panose="02040503050406030204" pitchFamily="18" charset="0"/>
                          </a:rPr>
                          <m:t>𝑖</m:t>
                        </m:r>
                      </m:sub>
                    </m:sSub>
                  </m:oMath>
                </a14:m>
                <a:r>
                  <a:rPr lang="es-ES" sz="2400" dirty="0"/>
                  <a:t>), recordar que son los coeficientes asociados a los factores.</a:t>
                </a:r>
              </a:p>
              <a:p>
                <a:pPr algn="just"/>
                <a:endParaRPr lang="es-CR" sz="2400" dirty="0"/>
              </a:p>
              <a:p>
                <a:pPr algn="just"/>
                <a:r>
                  <a:rPr lang="es-CR" sz="2400" dirty="0"/>
                  <a:t>Las cargas se pueden ver como las correlaciones entre las variables (cuando estos se consideran ortogonales): </a:t>
                </a:r>
                <a:br>
                  <a:rPr lang="es-CR" sz="2400" dirty="0"/>
                </a:b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𝐿</m:t>
                        </m:r>
                      </m:e>
                      <m:sub>
                        <m:r>
                          <a:rPr lang="es-CR" sz="2400" i="1">
                            <a:latin typeface="Cambria Math" panose="02040503050406030204" pitchFamily="18" charset="0"/>
                          </a:rPr>
                          <m:t>𝑖</m:t>
                        </m:r>
                        <m:r>
                          <a:rPr lang="es-CR" sz="2400" b="0" i="1" smtClean="0">
                            <a:latin typeface="Cambria Math" panose="02040503050406030204" pitchFamily="18" charset="0"/>
                          </a:rPr>
                          <m:t>𝑗</m:t>
                        </m:r>
                      </m:sub>
                    </m:sSub>
                    <m:r>
                      <a:rPr lang="es-CR" sz="2400" b="0" i="1" smtClean="0">
                        <a:latin typeface="Cambria Math" panose="02040503050406030204" pitchFamily="18" charset="0"/>
                      </a:rPr>
                      <m:t>=</m:t>
                    </m:r>
                    <m:r>
                      <a:rPr lang="es-CR" sz="2400" b="0" i="1" smtClean="0">
                        <a:latin typeface="Cambria Math" panose="02040503050406030204" pitchFamily="18" charset="0"/>
                      </a:rPr>
                      <m:t>𝐶𝑜𝑟</m:t>
                    </m:r>
                    <m:r>
                      <a:rPr lang="es-CR" sz="2400" b="0" i="1" smtClean="0">
                        <a:latin typeface="Cambria Math" panose="02040503050406030204" pitchFamily="18" charset="0"/>
                      </a:rPr>
                      <m:t> (</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𝑖</m:t>
                        </m:r>
                      </m:sub>
                    </m:sSub>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𝑌</m:t>
                        </m:r>
                      </m:e>
                      <m:sub>
                        <m:r>
                          <a:rPr lang="es-CR" sz="2400" b="0" i="1" smtClean="0">
                            <a:latin typeface="Cambria Math" panose="02040503050406030204" pitchFamily="18" charset="0"/>
                          </a:rPr>
                          <m:t>𝑗</m:t>
                        </m:r>
                      </m:sub>
                    </m:sSub>
                    <m:r>
                      <a:rPr lang="es-CR" sz="2400" b="0" i="1" smtClean="0">
                        <a:latin typeface="Cambria Math" panose="02040503050406030204" pitchFamily="18" charset="0"/>
                      </a:rPr>
                      <m:t>)</m:t>
                    </m:r>
                  </m:oMath>
                </a14:m>
                <a:endParaRPr lang="es-ES" sz="2400" dirty="0"/>
              </a:p>
              <a:p>
                <a:pPr algn="just"/>
                <a:endParaRPr lang="es-CR" sz="2400" dirty="0"/>
              </a:p>
              <a:p>
                <a:pPr algn="just"/>
                <a:r>
                  <a:rPr lang="es-CR" sz="2400" dirty="0"/>
                  <a:t>Para conocer la porción de la variancia de la variable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𝑋</m:t>
                        </m:r>
                      </m:e>
                      <m:sub>
                        <m:r>
                          <a:rPr lang="es-CR" sz="2400" i="1">
                            <a:latin typeface="Cambria Math" panose="02040503050406030204" pitchFamily="18" charset="0"/>
                          </a:rPr>
                          <m:t>𝑖</m:t>
                        </m:r>
                      </m:sub>
                    </m:sSub>
                  </m:oMath>
                </a14:m>
                <a:r>
                  <a:rPr lang="es-ES" sz="2400" dirty="0"/>
                  <a:t> explicada por el factor </a:t>
                </a:r>
                <a14:m>
                  <m:oMath xmlns:m="http://schemas.openxmlformats.org/officeDocument/2006/math">
                    <m:sSub>
                      <m:sSubPr>
                        <m:ctrlPr>
                          <a:rPr lang="es-CR" sz="2400" i="1">
                            <a:latin typeface="Cambria Math"/>
                          </a:rPr>
                        </m:ctrlPr>
                      </m:sSubPr>
                      <m:e>
                        <m:r>
                          <a:rPr lang="es-CR" sz="2400" i="1">
                            <a:latin typeface="Cambria Math" panose="02040503050406030204" pitchFamily="18" charset="0"/>
                          </a:rPr>
                          <m:t>𝐹</m:t>
                        </m:r>
                      </m:e>
                      <m:sub>
                        <m:r>
                          <a:rPr lang="es-CR" sz="2400" i="1">
                            <a:latin typeface="Cambria Math" panose="02040503050406030204" pitchFamily="18" charset="0"/>
                          </a:rPr>
                          <m:t>𝑘</m:t>
                        </m:r>
                      </m:sub>
                    </m:sSub>
                  </m:oMath>
                </a14:m>
                <a:r>
                  <a:rPr lang="es-ES" sz="2400" dirty="0"/>
                  <a:t>, utilizamos la </a:t>
                </a:r>
                <a:r>
                  <a:rPr lang="es-ES" sz="2400" dirty="0" err="1"/>
                  <a:t>comunalidad</a:t>
                </a:r>
                <a:r>
                  <a:rPr lang="es-ES" sz="2400" dirty="0"/>
                  <a:t>, la cual se expresa como:</a:t>
                </a:r>
              </a:p>
              <a:p>
                <a:pPr marL="0" indent="0" algn="just">
                  <a:buNone/>
                </a:pPr>
                <a:endParaRPr lang="es-ES" sz="2400" dirty="0"/>
              </a:p>
              <a:p>
                <a:pPr marL="0" indent="0" algn="just">
                  <a:buNone/>
                </a:pPr>
                <a14:m>
                  <m:oMath xmlns:m="http://schemas.openxmlformats.org/officeDocument/2006/math">
                    <m:r>
                      <a:rPr lang="es-CR" sz="2400" b="0" i="1" smtClean="0">
                        <a:latin typeface="Cambria Math" panose="02040503050406030204" pitchFamily="18" charset="0"/>
                      </a:rPr>
                      <m:t>𝐶𝑜𝑚𝑚</m:t>
                    </m:r>
                    <m:r>
                      <a:rPr lang="es-CR" sz="2400" b="0" i="1" smtClean="0">
                        <a:latin typeface="Cambria Math" panose="02040503050406030204" pitchFamily="18" charset="0"/>
                      </a:rPr>
                      <m:t>(</m:t>
                    </m:r>
                    <m:sSub>
                      <m:sSubPr>
                        <m:ctrlPr>
                          <a:rPr lang="es-CR" sz="2400" b="0" i="1" smtClean="0">
                            <a:latin typeface="Cambria Math"/>
                          </a:rPr>
                        </m:ctrlPr>
                      </m:sSubPr>
                      <m:e>
                        <m:r>
                          <a:rPr lang="es-CR" sz="2400" b="0" i="1" smtClean="0">
                            <a:latin typeface="Cambria Math" panose="02040503050406030204" pitchFamily="18" charset="0"/>
                          </a:rPr>
                          <m:t>𝑋</m:t>
                        </m:r>
                      </m:e>
                      <m:sub>
                        <m:r>
                          <a:rPr lang="es-CR" sz="2400" b="0" i="1" smtClean="0">
                            <a:latin typeface="Cambria Math" panose="02040503050406030204" pitchFamily="18" charset="0"/>
                          </a:rPr>
                          <m:t>𝑗</m:t>
                        </m:r>
                      </m:sub>
                    </m:sSub>
                    <m:r>
                      <a:rPr lang="es-CR" sz="2400" b="0" i="1" smtClean="0">
                        <a:latin typeface="Cambria Math" panose="02040503050406030204" pitchFamily="18" charset="0"/>
                      </a:rPr>
                      <m:t>)</m:t>
                    </m:r>
                    <m:r>
                      <a:rPr lang="es-CR" sz="2400" i="1">
                        <a:latin typeface="Cambria Math" panose="02040503050406030204" pitchFamily="18" charset="0"/>
                      </a:rPr>
                      <m:t>=</m:t>
                    </m:r>
                    <m:nary>
                      <m:naryPr>
                        <m:chr m:val="∑"/>
                        <m:ctrlPr>
                          <a:rPr lang="es-CR" sz="2400" i="1" smtClean="0">
                            <a:latin typeface="Cambria Math"/>
                          </a:rPr>
                        </m:ctrlPr>
                      </m:naryPr>
                      <m:sub>
                        <m:r>
                          <m:rPr>
                            <m:brk m:alnAt="23"/>
                          </m:rPr>
                          <a:rPr lang="es-CR" sz="2400" b="0" i="1" smtClean="0">
                            <a:latin typeface="Cambria Math" panose="02040503050406030204" pitchFamily="18" charset="0"/>
                          </a:rPr>
                          <m:t>𝑖</m:t>
                        </m:r>
                        <m:r>
                          <a:rPr lang="es-CR" sz="2400" b="0" i="1" smtClean="0">
                            <a:latin typeface="Cambria Math" panose="02040503050406030204" pitchFamily="18" charset="0"/>
                          </a:rPr>
                          <m:t>=1</m:t>
                        </m:r>
                      </m:sub>
                      <m:sup>
                        <m:r>
                          <a:rPr lang="es-CR" sz="2400" b="0" i="1" smtClean="0">
                            <a:latin typeface="Cambria Math" panose="02040503050406030204" pitchFamily="18" charset="0"/>
                          </a:rPr>
                          <m:t>𝑚</m:t>
                        </m:r>
                      </m:sup>
                      <m:e>
                        <m:sSubSup>
                          <m:sSubSupPr>
                            <m:ctrlPr>
                              <a:rPr lang="es-CR" sz="2400" b="0" i="1" smtClean="0">
                                <a:latin typeface="Cambria Math"/>
                                <a:ea typeface="Cambria Math" panose="02040503050406030204" pitchFamily="18" charset="0"/>
                              </a:rPr>
                            </m:ctrlPr>
                          </m:sSubSupPr>
                          <m:e>
                            <m:r>
                              <a:rPr lang="es-CR" sz="2400" i="1" smtClean="0">
                                <a:latin typeface="Cambria Math" panose="02040503050406030204" pitchFamily="18" charset="0"/>
                                <a:ea typeface="Cambria Math" panose="02040503050406030204" pitchFamily="18" charset="0"/>
                              </a:rPr>
                              <m:t>𝜆</m:t>
                            </m:r>
                          </m:e>
                          <m:sub>
                            <m:r>
                              <a:rPr lang="es-CR" sz="2400" b="0" i="1" smtClean="0">
                                <a:latin typeface="Cambria Math" panose="02040503050406030204" pitchFamily="18" charset="0"/>
                                <a:ea typeface="Cambria Math" panose="02040503050406030204" pitchFamily="18" charset="0"/>
                              </a:rPr>
                              <m:t>𝑖𝑗</m:t>
                            </m:r>
                          </m:sub>
                          <m:sup>
                            <m:r>
                              <a:rPr lang="es-CR" sz="2400" b="0" i="1" smtClean="0">
                                <a:latin typeface="Cambria Math" panose="02040503050406030204" pitchFamily="18" charset="0"/>
                                <a:ea typeface="Cambria Math" panose="02040503050406030204" pitchFamily="18" charset="0"/>
                              </a:rPr>
                              <m:t>2</m:t>
                            </m:r>
                          </m:sup>
                        </m:sSubSup>
                      </m:e>
                    </m:nary>
                  </m:oMath>
                </a14:m>
                <a:r>
                  <a:rPr lang="es-ES" sz="2400" dirty="0"/>
                  <a:t>       la cual se suele denotar como </a:t>
                </a:r>
              </a:p>
              <a:p>
                <a:pPr marL="0" indent="0" algn="just">
                  <a:buNone/>
                </a:pPr>
                <a14:m>
                  <m:oMath xmlns:m="http://schemas.openxmlformats.org/officeDocument/2006/math">
                    <m:r>
                      <a:rPr lang="es-CR" sz="2400" i="1">
                        <a:latin typeface="Cambria Math" panose="02040503050406030204" pitchFamily="18" charset="0"/>
                      </a:rPr>
                      <m:t>𝐶𝑜𝑚𝑚</m:t>
                    </m:r>
                    <m:r>
                      <a:rPr lang="es-CR" sz="2400" i="1">
                        <a:latin typeface="Cambria Math" panose="02040503050406030204" pitchFamily="18" charset="0"/>
                      </a:rPr>
                      <m:t>(</m:t>
                    </m:r>
                    <m:sSub>
                      <m:sSubPr>
                        <m:ctrlPr>
                          <a:rPr lang="es-CR" sz="2400" i="1">
                            <a:latin typeface="Cambria Math"/>
                          </a:rPr>
                        </m:ctrlPr>
                      </m:sSubPr>
                      <m:e>
                        <m:r>
                          <a:rPr lang="es-CR" sz="2400" i="1">
                            <a:latin typeface="Cambria Math" panose="02040503050406030204" pitchFamily="18" charset="0"/>
                          </a:rPr>
                          <m:t>𝑋</m:t>
                        </m:r>
                      </m:e>
                      <m:sub>
                        <m:r>
                          <a:rPr lang="es-CR" sz="2400" i="1">
                            <a:latin typeface="Cambria Math" panose="02040503050406030204" pitchFamily="18" charset="0"/>
                          </a:rPr>
                          <m:t>𝑗</m:t>
                        </m:r>
                      </m:sub>
                    </m:sSub>
                    <m:r>
                      <a:rPr lang="es-CR" sz="2400" i="1">
                        <a:latin typeface="Cambria Math" panose="02040503050406030204" pitchFamily="18" charset="0"/>
                      </a:rPr>
                      <m:t>)=</m:t>
                    </m:r>
                    <m:sSubSup>
                      <m:sSubSupPr>
                        <m:ctrlPr>
                          <a:rPr lang="es-CR" sz="2400" b="0" i="1" smtClean="0">
                            <a:latin typeface="Cambria Math"/>
                          </a:rPr>
                        </m:ctrlPr>
                      </m:sSubSupPr>
                      <m:e>
                        <m:r>
                          <a:rPr lang="es-CR" sz="2400" b="0" i="1" smtClean="0">
                            <a:latin typeface="Cambria Math" panose="02040503050406030204" pitchFamily="18" charset="0"/>
                          </a:rPr>
                          <m:t>h</m:t>
                        </m:r>
                      </m:e>
                      <m:sub>
                        <m:r>
                          <a:rPr lang="es-CR" sz="2400" b="0" i="1" smtClean="0">
                            <a:latin typeface="Cambria Math" panose="02040503050406030204" pitchFamily="18" charset="0"/>
                          </a:rPr>
                          <m:t>𝑖</m:t>
                        </m:r>
                      </m:sub>
                      <m:sup>
                        <m:r>
                          <a:rPr lang="es-CR" sz="2400" b="0" i="1" smtClean="0">
                            <a:latin typeface="Cambria Math" panose="02040503050406030204" pitchFamily="18" charset="0"/>
                          </a:rPr>
                          <m:t>2</m:t>
                        </m:r>
                      </m:sup>
                    </m:sSubSup>
                  </m:oMath>
                </a14:m>
                <a:r>
                  <a:rPr lang="es-ES" sz="2400" dirty="0"/>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98267" y="1285693"/>
                <a:ext cx="8285293" cy="5428615"/>
              </a:xfrm>
              <a:blipFill rotWithShape="1">
                <a:blip r:embed="rId2"/>
                <a:stretch>
                  <a:fillRect l="-1030" t="-1573" r="-1104"/>
                </a:stretch>
              </a:blipFill>
            </p:spPr>
            <p:txBody>
              <a:bodyPr/>
              <a:lstStyle/>
              <a:p>
                <a:r>
                  <a:rPr lang="es-CR">
                    <a:noFill/>
                  </a:rPr>
                  <a:t> </a:t>
                </a:r>
              </a:p>
            </p:txBody>
          </p:sp>
        </mc:Fallback>
      </mc:AlternateContent>
      <p:sp>
        <p:nvSpPr>
          <p:cNvPr id="5" name="3 Título"/>
          <p:cNvSpPr txBox="1">
            <a:spLocks/>
          </p:cNvSpPr>
          <p:nvPr/>
        </p:nvSpPr>
        <p:spPr>
          <a:xfrm>
            <a:off x="117987" y="99656"/>
            <a:ext cx="11931445" cy="74100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cargas factoriales y comunalidades</a:t>
            </a:r>
          </a:p>
        </p:txBody>
      </p:sp>
      <p:pic>
        <p:nvPicPr>
          <p:cNvPr id="22530" name="Picture 2" descr="Image result for factor lo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6013" y="1288487"/>
            <a:ext cx="2690124" cy="208889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Image result for factor lo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940" y="3959458"/>
            <a:ext cx="2600270" cy="205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992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confirmatorio</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323761123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1846" y="1018144"/>
            <a:ext cx="10515600" cy="5104205"/>
          </a:xfrm>
        </p:spPr>
        <p:txBody>
          <a:bodyPr>
            <a:normAutofit/>
          </a:bodyPr>
          <a:lstStyle/>
          <a:p>
            <a:r>
              <a:rPr lang="es-CR" sz="2400" dirty="0"/>
              <a:t>La variancia total para las variables se suele denotar como:</a:t>
            </a:r>
          </a:p>
          <a:p>
            <a:endParaRPr lang="es-CR" sz="2400" dirty="0"/>
          </a:p>
          <a:p>
            <a:endParaRPr lang="es-CR" sz="2400" dirty="0"/>
          </a:p>
          <a:p>
            <a:endParaRPr lang="es-CR" sz="2400" dirty="0"/>
          </a:p>
          <a:p>
            <a:pPr marL="0" indent="0">
              <a:buNone/>
            </a:pPr>
            <a:endParaRPr lang="es-CR" sz="2400" dirty="0"/>
          </a:p>
          <a:p>
            <a:endParaRPr lang="es-CR" sz="2400" dirty="0"/>
          </a:p>
          <a:p>
            <a:endParaRPr lang="es-CR" sz="2400" dirty="0"/>
          </a:p>
          <a:p>
            <a:r>
              <a:rPr lang="es-CR" sz="2400" dirty="0"/>
              <a:t>La descomponían total se escribe como: </a:t>
            </a:r>
            <a:endParaRPr lang="es-ES" sz="2400" dirty="0"/>
          </a:p>
        </p:txBody>
      </p:sp>
      <p:graphicFrame>
        <p:nvGraphicFramePr>
          <p:cNvPr id="5" name="Object 9"/>
          <p:cNvGraphicFramePr>
            <a:graphicFrameLocks noChangeAspect="1"/>
          </p:cNvGraphicFramePr>
          <p:nvPr>
            <p:extLst>
              <p:ext uri="{D42A27DB-BD31-4B8C-83A1-F6EECF244321}">
                <p14:modId xmlns:p14="http://schemas.microsoft.com/office/powerpoint/2010/main" val="2562880066"/>
              </p:ext>
            </p:extLst>
          </p:nvPr>
        </p:nvGraphicFramePr>
        <p:xfrm>
          <a:off x="1286671" y="1996723"/>
          <a:ext cx="4502150" cy="928688"/>
        </p:xfrm>
        <a:graphic>
          <a:graphicData uri="http://schemas.openxmlformats.org/presentationml/2006/ole">
            <mc:AlternateContent xmlns:mc="http://schemas.openxmlformats.org/markup-compatibility/2006">
              <mc:Choice xmlns:v="urn:schemas-microsoft-com:vml" Requires="v">
                <p:oleObj spid="_x0000_s1200" name="Equation" r:id="rId3" imgW="2145369" imgH="444307" progId="Equation.DSMT4">
                  <p:embed/>
                </p:oleObj>
              </mc:Choice>
              <mc:Fallback>
                <p:oleObj name="Equation" r:id="rId3" imgW="2145369"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671" y="1996723"/>
                        <a:ext cx="4502150"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utoShape 10"/>
          <p:cNvSpPr>
            <a:spLocks/>
          </p:cNvSpPr>
          <p:nvPr/>
        </p:nvSpPr>
        <p:spPr bwMode="auto">
          <a:xfrm rot="16234900">
            <a:off x="3694474" y="2592483"/>
            <a:ext cx="227013" cy="915988"/>
          </a:xfrm>
          <a:prstGeom prst="leftBrace">
            <a:avLst>
              <a:gd name="adj1" fmla="val 3362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7" name="AutoShape 11"/>
          <p:cNvSpPr>
            <a:spLocks/>
          </p:cNvSpPr>
          <p:nvPr/>
        </p:nvSpPr>
        <p:spPr bwMode="auto">
          <a:xfrm rot="16234900">
            <a:off x="5458187" y="2581371"/>
            <a:ext cx="190500" cy="900113"/>
          </a:xfrm>
          <a:prstGeom prst="leftBrace">
            <a:avLst>
              <a:gd name="adj1" fmla="val 3937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8" name="Text Box 12"/>
          <p:cNvSpPr txBox="1">
            <a:spLocks noChangeArrowheads="1"/>
          </p:cNvSpPr>
          <p:nvPr/>
        </p:nvSpPr>
        <p:spPr bwMode="auto">
          <a:xfrm>
            <a:off x="3197587" y="3165571"/>
            <a:ext cx="1377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1800" dirty="0"/>
              <a:t>      </a:t>
            </a:r>
            <a:r>
              <a:rPr lang="fr-FR" altLang="es-ES" sz="1800" dirty="0">
                <a:solidFill>
                  <a:srgbClr val="000099"/>
                </a:solidFill>
              </a:rPr>
              <a:t>h</a:t>
            </a:r>
            <a:r>
              <a:rPr lang="fr-FR" altLang="es-ES" sz="1800" baseline="-25000" dirty="0">
                <a:solidFill>
                  <a:srgbClr val="000099"/>
                </a:solidFill>
              </a:rPr>
              <a:t>i</a:t>
            </a:r>
            <a:r>
              <a:rPr lang="fr-FR" altLang="es-ES" sz="1800" baseline="30000" dirty="0">
                <a:solidFill>
                  <a:srgbClr val="000099"/>
                </a:solidFill>
              </a:rPr>
              <a:t>2</a:t>
            </a:r>
            <a:r>
              <a:rPr lang="fr-FR" altLang="es-ES" sz="1800" dirty="0">
                <a:solidFill>
                  <a:srgbClr val="000099"/>
                </a:solidFill>
              </a:rPr>
              <a:t>  = </a:t>
            </a:r>
          </a:p>
          <a:p>
            <a:r>
              <a:rPr lang="fr-FR" altLang="es-ES" sz="1800" dirty="0" err="1">
                <a:solidFill>
                  <a:srgbClr val="000099"/>
                </a:solidFill>
              </a:rPr>
              <a:t>comunalidad</a:t>
            </a:r>
            <a:endParaRPr lang="fr-FR" altLang="es-ES" dirty="0"/>
          </a:p>
        </p:txBody>
      </p:sp>
      <p:sp>
        <p:nvSpPr>
          <p:cNvPr id="9" name="Rectangle 13"/>
          <p:cNvSpPr>
            <a:spLocks noChangeArrowheads="1"/>
          </p:cNvSpPr>
          <p:nvPr/>
        </p:nvSpPr>
        <p:spPr bwMode="auto">
          <a:xfrm>
            <a:off x="5026387" y="3165571"/>
            <a:ext cx="14029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1800" dirty="0">
                <a:solidFill>
                  <a:srgbClr val="000099"/>
                </a:solidFill>
              </a:rPr>
              <a:t>Var(</a:t>
            </a:r>
            <a:r>
              <a:rPr lang="fr-FR" altLang="es-ES" sz="1800" dirty="0" err="1">
                <a:solidFill>
                  <a:srgbClr val="000099"/>
                </a:solidFill>
              </a:rPr>
              <a:t>e</a:t>
            </a:r>
            <a:r>
              <a:rPr lang="fr-FR" altLang="es-ES" sz="1800" baseline="-25000" dirty="0" err="1">
                <a:solidFill>
                  <a:srgbClr val="000099"/>
                </a:solidFill>
              </a:rPr>
              <a:t>i</a:t>
            </a:r>
            <a:r>
              <a:rPr lang="fr-FR" altLang="es-ES" sz="1800" dirty="0">
                <a:solidFill>
                  <a:srgbClr val="000099"/>
                </a:solidFill>
              </a:rPr>
              <a:t>)  = </a:t>
            </a:r>
          </a:p>
          <a:p>
            <a:r>
              <a:rPr lang="fr-FR" altLang="es-ES" sz="1800" dirty="0" err="1">
                <a:solidFill>
                  <a:srgbClr val="000099"/>
                </a:solidFill>
              </a:rPr>
              <a:t>especificidad</a:t>
            </a:r>
            <a:endParaRPr lang="fr-FR" altLang="es-ES" sz="1800" dirty="0"/>
          </a:p>
        </p:txBody>
      </p:sp>
      <p:graphicFrame>
        <p:nvGraphicFramePr>
          <p:cNvPr id="11" name="Object 15"/>
          <p:cNvGraphicFramePr>
            <a:graphicFrameLocks noChangeAspect="1"/>
          </p:cNvGraphicFramePr>
          <p:nvPr>
            <p:extLst>
              <p:ext uri="{D42A27DB-BD31-4B8C-83A1-F6EECF244321}">
                <p14:modId xmlns:p14="http://schemas.microsoft.com/office/powerpoint/2010/main" val="1446280727"/>
              </p:ext>
            </p:extLst>
          </p:nvPr>
        </p:nvGraphicFramePr>
        <p:xfrm>
          <a:off x="838200" y="4505255"/>
          <a:ext cx="7405688" cy="928688"/>
        </p:xfrm>
        <a:graphic>
          <a:graphicData uri="http://schemas.openxmlformats.org/presentationml/2006/ole">
            <mc:AlternateContent xmlns:mc="http://schemas.openxmlformats.org/markup-compatibility/2006">
              <mc:Choice xmlns:v="urn:schemas-microsoft-com:vml" Requires="v">
                <p:oleObj spid="_x0000_s1201" name="Equation" r:id="rId5" imgW="3530600" imgH="444500" progId="Equation.DSMT4">
                  <p:embed/>
                </p:oleObj>
              </mc:Choice>
              <mc:Fallback>
                <p:oleObj name="Equation" r:id="rId5" imgW="3530600" imgH="444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505255"/>
                        <a:ext cx="7405688"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16"/>
          <p:cNvSpPr>
            <a:spLocks/>
          </p:cNvSpPr>
          <p:nvPr/>
        </p:nvSpPr>
        <p:spPr bwMode="auto">
          <a:xfrm rot="16223417">
            <a:off x="4013993" y="5005915"/>
            <a:ext cx="188913" cy="901700"/>
          </a:xfrm>
          <a:prstGeom prst="leftBrace">
            <a:avLst>
              <a:gd name="adj1" fmla="val 39776"/>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13" name="AutoShape 17"/>
          <p:cNvSpPr>
            <a:spLocks/>
          </p:cNvSpPr>
          <p:nvPr/>
        </p:nvSpPr>
        <p:spPr bwMode="auto">
          <a:xfrm rot="16234900">
            <a:off x="5917407" y="5007501"/>
            <a:ext cx="190500" cy="900113"/>
          </a:xfrm>
          <a:prstGeom prst="leftBrace">
            <a:avLst>
              <a:gd name="adj1" fmla="val 3937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14" name="Text Box 18"/>
          <p:cNvSpPr txBox="1">
            <a:spLocks noChangeArrowheads="1"/>
          </p:cNvSpPr>
          <p:nvPr/>
        </p:nvSpPr>
        <p:spPr bwMode="auto">
          <a:xfrm>
            <a:off x="3657600" y="5667108"/>
            <a:ext cx="147348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0000"/>
              </a:spcAft>
            </a:pPr>
            <a:r>
              <a:rPr lang="fr-FR" altLang="es-ES" sz="1800" dirty="0" err="1">
                <a:solidFill>
                  <a:srgbClr val="000099"/>
                </a:solidFill>
              </a:rPr>
              <a:t>Variancia</a:t>
            </a:r>
            <a:endParaRPr lang="fr-FR" altLang="es-ES" sz="1800" dirty="0">
              <a:solidFill>
                <a:srgbClr val="000099"/>
              </a:solidFill>
            </a:endParaRPr>
          </a:p>
          <a:p>
            <a:pPr>
              <a:spcAft>
                <a:spcPct val="10000"/>
              </a:spcAft>
            </a:pPr>
            <a:r>
              <a:rPr lang="fr-FR" altLang="es-ES" sz="1800" dirty="0" err="1">
                <a:solidFill>
                  <a:srgbClr val="000099"/>
                </a:solidFill>
              </a:rPr>
              <a:t>explicada</a:t>
            </a:r>
            <a:r>
              <a:rPr lang="fr-FR" altLang="es-ES" sz="1800" dirty="0">
                <a:solidFill>
                  <a:srgbClr val="000099"/>
                </a:solidFill>
              </a:rPr>
              <a:t> </a:t>
            </a:r>
            <a:r>
              <a:rPr lang="fr-FR" altLang="es-ES" sz="1800" dirty="0" err="1">
                <a:solidFill>
                  <a:srgbClr val="000099"/>
                </a:solidFill>
              </a:rPr>
              <a:t>por</a:t>
            </a:r>
            <a:endParaRPr lang="fr-FR" altLang="es-ES" sz="1800" dirty="0">
              <a:solidFill>
                <a:srgbClr val="000099"/>
              </a:solidFill>
            </a:endParaRPr>
          </a:p>
          <a:p>
            <a:pPr>
              <a:spcAft>
                <a:spcPct val="10000"/>
              </a:spcAft>
            </a:pPr>
            <a:r>
              <a:rPr lang="fr-FR" altLang="es-ES" sz="1800" dirty="0">
                <a:solidFill>
                  <a:srgbClr val="000099"/>
                </a:solidFill>
              </a:rPr>
              <a:t>Y</a:t>
            </a:r>
            <a:r>
              <a:rPr lang="fr-FR" altLang="es-ES" sz="1800" baseline="-25000" dirty="0">
                <a:solidFill>
                  <a:srgbClr val="000099"/>
                </a:solidFill>
              </a:rPr>
              <a:t>1</a:t>
            </a:r>
            <a:r>
              <a:rPr lang="fr-FR" altLang="es-ES" sz="1800" dirty="0">
                <a:solidFill>
                  <a:srgbClr val="000099"/>
                </a:solidFill>
              </a:rPr>
              <a:t> ( = </a:t>
            </a:r>
            <a:r>
              <a:rPr lang="fr-FR" altLang="es-ES" sz="1800" dirty="0">
                <a:solidFill>
                  <a:srgbClr val="000099"/>
                </a:solidFill>
                <a:sym typeface="Symbol" panose="05050102010706020507" pitchFamily="18" charset="2"/>
              </a:rPr>
              <a:t></a:t>
            </a:r>
            <a:r>
              <a:rPr lang="fr-FR" altLang="es-ES" sz="1800" baseline="-25000" dirty="0">
                <a:solidFill>
                  <a:srgbClr val="000099"/>
                </a:solidFill>
                <a:sym typeface="Symbol" panose="05050102010706020507" pitchFamily="18" charset="2"/>
              </a:rPr>
              <a:t>1</a:t>
            </a:r>
            <a:r>
              <a:rPr lang="fr-FR" altLang="es-ES" sz="1800" dirty="0">
                <a:solidFill>
                  <a:srgbClr val="000099"/>
                </a:solidFill>
                <a:sym typeface="Symbol" panose="05050102010706020507" pitchFamily="18" charset="2"/>
              </a:rPr>
              <a:t>)</a:t>
            </a:r>
            <a:endParaRPr lang="fr-FR" altLang="es-ES" dirty="0"/>
          </a:p>
        </p:txBody>
      </p:sp>
      <p:sp>
        <p:nvSpPr>
          <p:cNvPr id="15" name="Rectangle 19"/>
          <p:cNvSpPr>
            <a:spLocks noChangeArrowheads="1"/>
          </p:cNvSpPr>
          <p:nvPr/>
        </p:nvSpPr>
        <p:spPr bwMode="auto">
          <a:xfrm>
            <a:off x="5562600" y="5667108"/>
            <a:ext cx="1514475"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0000"/>
              </a:spcAft>
            </a:pPr>
            <a:r>
              <a:rPr lang="fr-FR" altLang="es-ES" sz="1800" dirty="0" err="1">
                <a:solidFill>
                  <a:srgbClr val="000099"/>
                </a:solidFill>
              </a:rPr>
              <a:t>Variancia</a:t>
            </a:r>
            <a:endParaRPr lang="fr-FR" altLang="es-ES" sz="1800" dirty="0">
              <a:solidFill>
                <a:srgbClr val="000099"/>
              </a:solidFill>
            </a:endParaRPr>
          </a:p>
          <a:p>
            <a:pPr>
              <a:spcAft>
                <a:spcPct val="10000"/>
              </a:spcAft>
            </a:pPr>
            <a:r>
              <a:rPr lang="fr-FR" altLang="es-ES" sz="1800" dirty="0" err="1">
                <a:solidFill>
                  <a:srgbClr val="000099"/>
                </a:solidFill>
              </a:rPr>
              <a:t>explicada</a:t>
            </a:r>
            <a:r>
              <a:rPr lang="fr-FR" altLang="es-ES" sz="1800" dirty="0">
                <a:solidFill>
                  <a:srgbClr val="000099"/>
                </a:solidFill>
              </a:rPr>
              <a:t> </a:t>
            </a:r>
            <a:r>
              <a:rPr lang="fr-FR" altLang="es-ES" sz="1800" dirty="0" err="1">
                <a:solidFill>
                  <a:srgbClr val="000099"/>
                </a:solidFill>
              </a:rPr>
              <a:t>por</a:t>
            </a:r>
            <a:endParaRPr lang="fr-FR" altLang="es-ES" sz="1800" dirty="0">
              <a:solidFill>
                <a:srgbClr val="000099"/>
              </a:solidFill>
            </a:endParaRPr>
          </a:p>
          <a:p>
            <a:pPr>
              <a:spcAft>
                <a:spcPct val="10000"/>
              </a:spcAft>
            </a:pPr>
            <a:r>
              <a:rPr lang="fr-FR" altLang="es-ES" sz="1800" dirty="0">
                <a:solidFill>
                  <a:srgbClr val="000099"/>
                </a:solidFill>
              </a:rPr>
              <a:t>par </a:t>
            </a:r>
            <a:r>
              <a:rPr lang="fr-FR" altLang="es-ES" sz="1800" dirty="0" err="1">
                <a:solidFill>
                  <a:srgbClr val="000099"/>
                </a:solidFill>
              </a:rPr>
              <a:t>Y</a:t>
            </a:r>
            <a:r>
              <a:rPr lang="fr-FR" altLang="es-ES" sz="1800" baseline="-25000" dirty="0" err="1">
                <a:solidFill>
                  <a:srgbClr val="000099"/>
                </a:solidFill>
              </a:rPr>
              <a:t>m</a:t>
            </a:r>
            <a:r>
              <a:rPr lang="fr-FR" altLang="es-ES" sz="1800" dirty="0">
                <a:solidFill>
                  <a:srgbClr val="000099"/>
                </a:solidFill>
              </a:rPr>
              <a:t> ( = </a:t>
            </a:r>
            <a:r>
              <a:rPr lang="fr-FR" altLang="es-ES" sz="1800" dirty="0">
                <a:solidFill>
                  <a:srgbClr val="000099"/>
                </a:solidFill>
                <a:sym typeface="Symbol" panose="05050102010706020507" pitchFamily="18" charset="2"/>
              </a:rPr>
              <a:t></a:t>
            </a:r>
            <a:r>
              <a:rPr lang="fr-FR" altLang="es-ES" sz="1800" baseline="-25000" dirty="0">
                <a:solidFill>
                  <a:srgbClr val="000099"/>
                </a:solidFill>
                <a:sym typeface="Symbol" panose="05050102010706020507" pitchFamily="18" charset="2"/>
              </a:rPr>
              <a:t>m</a:t>
            </a:r>
            <a:r>
              <a:rPr lang="fr-FR" altLang="es-ES" sz="1800" dirty="0">
                <a:solidFill>
                  <a:srgbClr val="000099"/>
                </a:solidFill>
                <a:sym typeface="Symbol" panose="05050102010706020507" pitchFamily="18" charset="2"/>
              </a:rPr>
              <a:t>)</a:t>
            </a:r>
          </a:p>
        </p:txBody>
      </p:sp>
      <p:sp>
        <p:nvSpPr>
          <p:cNvPr id="16" name="AutoShape 20"/>
          <p:cNvSpPr>
            <a:spLocks/>
          </p:cNvSpPr>
          <p:nvPr/>
        </p:nvSpPr>
        <p:spPr bwMode="auto">
          <a:xfrm rot="16234900">
            <a:off x="7593807" y="5083701"/>
            <a:ext cx="190500" cy="900113"/>
          </a:xfrm>
          <a:prstGeom prst="leftBrace">
            <a:avLst>
              <a:gd name="adj1" fmla="val 39375"/>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ltLang="es-ES">
              <a:solidFill>
                <a:srgbClr val="FF0000"/>
              </a:solidFill>
            </a:endParaRPr>
          </a:p>
        </p:txBody>
      </p:sp>
      <p:sp>
        <p:nvSpPr>
          <p:cNvPr id="17" name="Rectangle 21"/>
          <p:cNvSpPr>
            <a:spLocks noChangeArrowheads="1"/>
          </p:cNvSpPr>
          <p:nvPr/>
        </p:nvSpPr>
        <p:spPr bwMode="auto">
          <a:xfrm>
            <a:off x="7226300" y="5743308"/>
            <a:ext cx="10731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0000"/>
              </a:spcAft>
            </a:pPr>
            <a:r>
              <a:rPr lang="fr-FR" altLang="es-ES" sz="1800" dirty="0" err="1">
                <a:solidFill>
                  <a:srgbClr val="FF0000"/>
                </a:solidFill>
              </a:rPr>
              <a:t>Variancia</a:t>
            </a:r>
            <a:endParaRPr lang="fr-FR" altLang="es-ES" sz="1800" dirty="0">
              <a:solidFill>
                <a:srgbClr val="FF0000"/>
              </a:solidFill>
            </a:endParaRPr>
          </a:p>
          <a:p>
            <a:pPr>
              <a:spcAft>
                <a:spcPct val="10000"/>
              </a:spcAft>
            </a:pPr>
            <a:r>
              <a:rPr lang="fr-FR" altLang="es-ES" sz="1800" dirty="0" err="1">
                <a:solidFill>
                  <a:srgbClr val="FF0000"/>
                </a:solidFill>
              </a:rPr>
              <a:t>residual</a:t>
            </a:r>
            <a:endParaRPr lang="fr-FR" altLang="es-ES" sz="1800" baseline="-25000" dirty="0">
              <a:solidFill>
                <a:srgbClr val="FF0000"/>
              </a:solidFill>
            </a:endParaRPr>
          </a:p>
        </p:txBody>
      </p:sp>
      <p:sp>
        <p:nvSpPr>
          <p:cNvPr id="18" name="AutoShape 22"/>
          <p:cNvSpPr>
            <a:spLocks/>
          </p:cNvSpPr>
          <p:nvPr/>
        </p:nvSpPr>
        <p:spPr bwMode="auto">
          <a:xfrm rot="16223417">
            <a:off x="1211263" y="4832083"/>
            <a:ext cx="228600" cy="1435100"/>
          </a:xfrm>
          <a:prstGeom prst="leftBrace">
            <a:avLst>
              <a:gd name="adj1" fmla="val 52315"/>
              <a:gd name="adj2" fmla="val 50000"/>
            </a:avLst>
          </a:prstGeom>
          <a:noFill/>
          <a:ln w="952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fr-FR" altLang="es-ES">
              <a:solidFill>
                <a:srgbClr val="006600"/>
              </a:solidFill>
            </a:endParaRPr>
          </a:p>
        </p:txBody>
      </p:sp>
      <p:sp>
        <p:nvSpPr>
          <p:cNvPr id="19" name="Rectangle 23"/>
          <p:cNvSpPr>
            <a:spLocks noChangeArrowheads="1"/>
          </p:cNvSpPr>
          <p:nvPr/>
        </p:nvSpPr>
        <p:spPr bwMode="auto">
          <a:xfrm>
            <a:off x="838200" y="5743308"/>
            <a:ext cx="1056764"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10000"/>
              </a:spcAft>
            </a:pPr>
            <a:r>
              <a:rPr lang="fr-FR" altLang="es-ES" sz="1800" dirty="0" err="1">
                <a:solidFill>
                  <a:srgbClr val="006600"/>
                </a:solidFill>
              </a:rPr>
              <a:t>Variancia</a:t>
            </a:r>
            <a:endParaRPr lang="fr-FR" altLang="es-ES" sz="1800" dirty="0">
              <a:solidFill>
                <a:srgbClr val="006600"/>
              </a:solidFill>
            </a:endParaRPr>
          </a:p>
          <a:p>
            <a:pPr>
              <a:spcAft>
                <a:spcPct val="10000"/>
              </a:spcAft>
            </a:pPr>
            <a:r>
              <a:rPr lang="fr-FR" altLang="es-ES" sz="1800" dirty="0">
                <a:solidFill>
                  <a:srgbClr val="006600"/>
                </a:solidFill>
              </a:rPr>
              <a:t>total</a:t>
            </a:r>
            <a:endParaRPr lang="fr-FR" altLang="es-ES" sz="1800" baseline="-25000" dirty="0">
              <a:solidFill>
                <a:srgbClr val="006600"/>
              </a:solidFill>
            </a:endParaRPr>
          </a:p>
        </p:txBody>
      </p:sp>
      <p:sp>
        <p:nvSpPr>
          <p:cNvPr id="20" name="3 Título"/>
          <p:cNvSpPr txBox="1">
            <a:spLocks/>
          </p:cNvSpPr>
          <p:nvPr/>
        </p:nvSpPr>
        <p:spPr>
          <a:xfrm>
            <a:off x="117987" y="99656"/>
            <a:ext cx="11931445" cy="74100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cargas factoriales y comunalidades</a:t>
            </a:r>
          </a:p>
        </p:txBody>
      </p:sp>
      <p:pic>
        <p:nvPicPr>
          <p:cNvPr id="1135" name="Picture 111" descr="Image result for variability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3169" y="1578077"/>
            <a:ext cx="2233824" cy="2233825"/>
          </a:xfrm>
          <a:prstGeom prst="rect">
            <a:avLst/>
          </a:prstGeom>
          <a:noFill/>
          <a:extLst>
            <a:ext uri="{909E8E84-426E-40DD-AFC4-6F175D3DCCD1}">
              <a14:hiddenFill xmlns:a14="http://schemas.microsoft.com/office/drawing/2010/main">
                <a:solidFill>
                  <a:srgbClr val="FFFFFF"/>
                </a:solidFill>
              </a14:hiddenFill>
            </a:ext>
          </a:extLst>
        </p:spPr>
      </p:pic>
      <p:pic>
        <p:nvPicPr>
          <p:cNvPr id="1137" name="Picture 113" descr="Image result for variability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587" y="4407862"/>
            <a:ext cx="2568985" cy="228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13218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6053" y="111668"/>
            <a:ext cx="10515600" cy="870971"/>
          </a:xfrm>
        </p:spPr>
        <p:txBody>
          <a:bodyPr/>
          <a:lstStyle/>
          <a:p>
            <a:pPr algn="ctr"/>
            <a:r>
              <a:rPr lang="es-CR" dirty="0"/>
              <a:t>Análisis de Factores: la rotación factorial</a:t>
            </a:r>
            <a:endParaRPr lang="es-ES" dirty="0"/>
          </a:p>
        </p:txBody>
      </p:sp>
      <p:sp>
        <p:nvSpPr>
          <p:cNvPr id="3" name="Marcador de contenido 2"/>
          <p:cNvSpPr>
            <a:spLocks noGrp="1"/>
          </p:cNvSpPr>
          <p:nvPr>
            <p:ph idx="1"/>
          </p:nvPr>
        </p:nvSpPr>
        <p:spPr>
          <a:xfrm>
            <a:off x="23252" y="1052419"/>
            <a:ext cx="9754933" cy="5658097"/>
          </a:xfrm>
        </p:spPr>
        <p:txBody>
          <a:bodyPr>
            <a:normAutofit/>
          </a:bodyPr>
          <a:lstStyle/>
          <a:p>
            <a:pPr algn="just"/>
            <a:r>
              <a:rPr lang="es-CR" sz="2400" dirty="0"/>
              <a:t>Las cargas factoriales obtenidas inicialmente se pueden transformar mediante una rotación ortogonal, para obtener nuevas cargas que todavía reproducen la matriz de correlación en forma equivalente.</a:t>
            </a:r>
          </a:p>
          <a:p>
            <a:pPr algn="just"/>
            <a:endParaRPr lang="es-CR" sz="2400" dirty="0"/>
          </a:p>
          <a:p>
            <a:pPr algn="just"/>
            <a:r>
              <a:rPr lang="es-CR" sz="2400" dirty="0"/>
              <a:t>Existen también rotaciones oblicuas, es decir rotaciones de los ejes que no los mantienen perpendiculares.</a:t>
            </a:r>
          </a:p>
          <a:p>
            <a:pPr algn="just"/>
            <a:endParaRPr lang="es-CR" sz="2400" dirty="0"/>
          </a:p>
          <a:p>
            <a:pPr algn="just"/>
            <a:r>
              <a:rPr lang="es-CR" sz="2400" dirty="0"/>
              <a:t>Para interpretar los factores corrientemente se agrupan las variables que tienen cargas altas en los mismos factores. </a:t>
            </a:r>
          </a:p>
          <a:p>
            <a:pPr algn="just"/>
            <a:endParaRPr lang="es-CR" sz="2400" dirty="0"/>
          </a:p>
          <a:p>
            <a:pPr algn="just"/>
            <a:r>
              <a:rPr lang="es-CR" sz="2400" dirty="0"/>
              <a:t>Pero a veces las cargas factoriales originales no se pueden interpretar fácilmente debido a que la mayoría de los factores están correlacionados con muchas variables, y no ofrecen un patrón claro. </a:t>
            </a:r>
            <a:endParaRPr lang="es-ES" sz="2400" dirty="0"/>
          </a:p>
        </p:txBody>
      </p:sp>
      <p:pic>
        <p:nvPicPr>
          <p:cNvPr id="23554" name="Picture 2" descr="Image result for rotation 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5485" y="1404682"/>
            <a:ext cx="18573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rotation ax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6921" y="4158332"/>
            <a:ext cx="1894502" cy="16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947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7420" y="982639"/>
            <a:ext cx="9202553" cy="5714764"/>
          </a:xfrm>
        </p:spPr>
        <p:txBody>
          <a:bodyPr>
            <a:normAutofit fontScale="92500"/>
          </a:bodyPr>
          <a:lstStyle/>
          <a:p>
            <a:pPr algn="just"/>
            <a:r>
              <a:rPr lang="es-CR" sz="2400" dirty="0"/>
              <a:t>Sin embargo, una rotación de las mismas puede facilitar esa interpretación mediante la búsqueda de una estructura simple de cargas.</a:t>
            </a:r>
          </a:p>
          <a:p>
            <a:pPr algn="just"/>
            <a:endParaRPr lang="es-CR" sz="2400" dirty="0"/>
          </a:p>
          <a:p>
            <a:pPr algn="just"/>
            <a:r>
              <a:rPr lang="es-CR" sz="2400" dirty="0"/>
              <a:t>Esta estructura más simple debería ser tal que cada factor tenga cargas no nulas en solo unas pocas variables, y que cada variable tenga cargas no nulas en solo unos cuantos factores.</a:t>
            </a:r>
          </a:p>
          <a:p>
            <a:pPr algn="just"/>
            <a:endParaRPr lang="es-CR" sz="2400" dirty="0"/>
          </a:p>
          <a:p>
            <a:pPr algn="just"/>
            <a:r>
              <a:rPr lang="es-CR" sz="2400" dirty="0"/>
              <a:t>De esta manera cada factor se puede interpretar más fácilmente al estar asociado solamente a unas pocas variables.</a:t>
            </a:r>
          </a:p>
          <a:p>
            <a:pPr algn="just"/>
            <a:endParaRPr lang="es-CR" sz="2400" dirty="0"/>
          </a:p>
          <a:p>
            <a:pPr algn="just"/>
            <a:r>
              <a:rPr lang="es-CR" sz="2400" dirty="0"/>
              <a:t>La rotación no afecta la bondad de ajuste de la solución factorial: la </a:t>
            </a:r>
            <a:r>
              <a:rPr lang="es-CR" sz="2400" dirty="0" err="1"/>
              <a:t>comunalidad</a:t>
            </a:r>
            <a:r>
              <a:rPr lang="es-CR" sz="2400" dirty="0"/>
              <a:t> y el </a:t>
            </a:r>
            <a:r>
              <a:rPr lang="es-CR" sz="2400" dirty="0" err="1"/>
              <a:t>porccentaje</a:t>
            </a:r>
            <a:r>
              <a:rPr lang="es-CR" sz="2400" dirty="0"/>
              <a:t> de variancia explicado por todos los factores no varían. Sin embargo, el porcentaje de variancia explicado individualmente por cada uno de los factores si cambia, produciendo una redistribución de la variancia total explicada entre los diferentes factores.</a:t>
            </a:r>
            <a:endParaRPr lang="es-ES" sz="2400" dirty="0"/>
          </a:p>
        </p:txBody>
      </p:sp>
      <p:pic>
        <p:nvPicPr>
          <p:cNvPr id="24578" name="Picture 2" descr="Image result for rotation a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032" y="1444778"/>
            <a:ext cx="2374441" cy="184411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rotation ax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4582" name="Picture 6" descr="Image result for rotation ax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541" r="4733" b="4530"/>
          <a:stretch/>
        </p:blipFill>
        <p:spPr bwMode="auto">
          <a:xfrm>
            <a:off x="9697914" y="4336675"/>
            <a:ext cx="2344675" cy="2241107"/>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a:spLocks noGrp="1"/>
          </p:cNvSpPr>
          <p:nvPr>
            <p:ph type="title"/>
          </p:nvPr>
        </p:nvSpPr>
        <p:spPr>
          <a:xfrm>
            <a:off x="756053" y="111668"/>
            <a:ext cx="10515600" cy="870971"/>
          </a:xfrm>
        </p:spPr>
        <p:txBody>
          <a:bodyPr/>
          <a:lstStyle/>
          <a:p>
            <a:pPr algn="ctr"/>
            <a:r>
              <a:rPr lang="es-CR" dirty="0"/>
              <a:t>Análisis de Factores: la rotación factorial</a:t>
            </a:r>
            <a:endParaRPr lang="es-ES" dirty="0"/>
          </a:p>
        </p:txBody>
      </p:sp>
    </p:spTree>
    <p:extLst>
      <p:ext uri="{BB962C8B-B14F-4D97-AF65-F5344CB8AC3E}">
        <p14:creationId xmlns:p14="http://schemas.microsoft.com/office/powerpoint/2010/main" val="121059770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Marcador de número de diapositiva 4"/>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2575DB3-E06C-4E64-8861-64E25A013532}" type="slidenum">
              <a:rPr lang="fr-FR" altLang="es-ES" sz="1400"/>
              <a:pPr/>
              <a:t>33</a:t>
            </a:fld>
            <a:endParaRPr lang="fr-FR" altLang="es-ES" sz="1400"/>
          </a:p>
        </p:txBody>
      </p:sp>
      <p:sp>
        <p:nvSpPr>
          <p:cNvPr id="39940" name="Rectangle 3"/>
          <p:cNvSpPr>
            <a:spLocks noChangeArrowheads="1"/>
          </p:cNvSpPr>
          <p:nvPr/>
        </p:nvSpPr>
        <p:spPr bwMode="auto">
          <a:xfrm>
            <a:off x="220501" y="1210801"/>
            <a:ext cx="6059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fr-FR" altLang="es-ES" sz="2800" b="1" dirty="0" err="1"/>
              <a:t>Matriz</a:t>
            </a:r>
            <a:r>
              <a:rPr lang="fr-FR" altLang="es-ES" sz="2800" b="1" dirty="0"/>
              <a:t> de </a:t>
            </a:r>
            <a:r>
              <a:rPr lang="fr-FR" altLang="es-ES" sz="2800" b="1" dirty="0" err="1"/>
              <a:t>rotación</a:t>
            </a:r>
            <a:r>
              <a:rPr lang="fr-FR" altLang="es-ES" sz="2800" b="1" dirty="0"/>
              <a:t> de un </a:t>
            </a:r>
            <a:r>
              <a:rPr lang="fr-FR" altLang="es-ES" sz="2800" b="1" dirty="0" err="1"/>
              <a:t>ángulo</a:t>
            </a:r>
            <a:r>
              <a:rPr lang="fr-FR" altLang="es-ES" sz="2800" b="1" dirty="0"/>
              <a:t> </a:t>
            </a:r>
            <a:r>
              <a:rPr lang="fr-FR" altLang="es-ES" sz="2800" b="1" dirty="0">
                <a:sym typeface="Symbol" panose="05050102010706020507" pitchFamily="18" charset="2"/>
              </a:rPr>
              <a:t> </a:t>
            </a:r>
            <a:endParaRPr lang="fr-FR" altLang="es-ES" sz="2800" b="1" dirty="0"/>
          </a:p>
        </p:txBody>
      </p:sp>
      <p:grpSp>
        <p:nvGrpSpPr>
          <p:cNvPr id="39941" name="Group 7"/>
          <p:cNvGrpSpPr>
            <a:grpSpLocks/>
          </p:cNvGrpSpPr>
          <p:nvPr/>
        </p:nvGrpSpPr>
        <p:grpSpPr bwMode="auto">
          <a:xfrm>
            <a:off x="2667000" y="2362200"/>
            <a:ext cx="4038600" cy="3276600"/>
            <a:chOff x="720" y="1488"/>
            <a:chExt cx="2544" cy="2064"/>
          </a:xfrm>
        </p:grpSpPr>
        <p:sp>
          <p:nvSpPr>
            <p:cNvPr id="39980" name="Line 5"/>
            <p:cNvSpPr>
              <a:spLocks noChangeShapeType="1"/>
            </p:cNvSpPr>
            <p:nvPr/>
          </p:nvSpPr>
          <p:spPr bwMode="auto">
            <a:xfrm>
              <a:off x="720" y="2880"/>
              <a:ext cx="2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81" name="Line 6"/>
            <p:cNvSpPr>
              <a:spLocks noChangeShapeType="1"/>
            </p:cNvSpPr>
            <p:nvPr/>
          </p:nvSpPr>
          <p:spPr bwMode="auto">
            <a:xfrm flipV="1">
              <a:off x="1104" y="1488"/>
              <a:ext cx="0" cy="20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grpSp>
        <p:nvGrpSpPr>
          <p:cNvPr id="39942" name="Group 23"/>
          <p:cNvGrpSpPr>
            <a:grpSpLocks/>
          </p:cNvGrpSpPr>
          <p:nvPr/>
        </p:nvGrpSpPr>
        <p:grpSpPr bwMode="auto">
          <a:xfrm rot="138967">
            <a:off x="2547938" y="2471738"/>
            <a:ext cx="4038600" cy="3276600"/>
            <a:chOff x="636" y="1518"/>
            <a:chExt cx="2544" cy="2064"/>
          </a:xfrm>
        </p:grpSpPr>
        <p:sp>
          <p:nvSpPr>
            <p:cNvPr id="39978" name="Line 9"/>
            <p:cNvSpPr>
              <a:spLocks noChangeShapeType="1"/>
            </p:cNvSpPr>
            <p:nvPr/>
          </p:nvSpPr>
          <p:spPr bwMode="auto">
            <a:xfrm rot="1510176">
              <a:off x="636" y="3253"/>
              <a:ext cx="2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79" name="Line 10"/>
            <p:cNvSpPr>
              <a:spLocks noChangeShapeType="1"/>
            </p:cNvSpPr>
            <p:nvPr/>
          </p:nvSpPr>
          <p:spPr bwMode="auto">
            <a:xfrm rot="1510176" flipV="1">
              <a:off x="1258" y="1518"/>
              <a:ext cx="0" cy="20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39943" name="Freeform 17"/>
          <p:cNvSpPr>
            <a:spLocks/>
          </p:cNvSpPr>
          <p:nvPr/>
        </p:nvSpPr>
        <p:spPr bwMode="auto">
          <a:xfrm rot="-1981432">
            <a:off x="3824288" y="4648200"/>
            <a:ext cx="304800" cy="152400"/>
          </a:xfrm>
          <a:custGeom>
            <a:avLst/>
            <a:gdLst>
              <a:gd name="T0" fmla="*/ 304800 w 96"/>
              <a:gd name="T1" fmla="*/ 0 h 144"/>
              <a:gd name="T2" fmla="*/ 0 w 96"/>
              <a:gd name="T3" fmla="*/ 152400 h 144"/>
              <a:gd name="T4" fmla="*/ 0 60000 65536"/>
              <a:gd name="T5" fmla="*/ 0 60000 65536"/>
            </a:gdLst>
            <a:ahLst/>
            <a:cxnLst>
              <a:cxn ang="T4">
                <a:pos x="T0" y="T1"/>
              </a:cxn>
              <a:cxn ang="T5">
                <a:pos x="T2" y="T3"/>
              </a:cxn>
            </a:cxnLst>
            <a:rect l="0" t="0" r="r" b="b"/>
            <a:pathLst>
              <a:path w="96" h="144">
                <a:moveTo>
                  <a:pt x="96" y="0"/>
                </a:moveTo>
                <a:cubicBezTo>
                  <a:pt x="56" y="60"/>
                  <a:pt x="16" y="120"/>
                  <a:pt x="0" y="1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44" name="Text Box 18"/>
          <p:cNvSpPr txBox="1">
            <a:spLocks noChangeArrowheads="1"/>
          </p:cNvSpPr>
          <p:nvPr/>
        </p:nvSpPr>
        <p:spPr bwMode="auto">
          <a:xfrm>
            <a:off x="4038601" y="4567238"/>
            <a:ext cx="303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1800">
                <a:sym typeface="Symbol" panose="05050102010706020507" pitchFamily="18" charset="2"/>
              </a:rPr>
              <a:t></a:t>
            </a:r>
            <a:endParaRPr lang="fr-FR" altLang="es-ES"/>
          </a:p>
        </p:txBody>
      </p:sp>
      <p:sp>
        <p:nvSpPr>
          <p:cNvPr id="39945" name="Line 22"/>
          <p:cNvSpPr>
            <a:spLocks noChangeShapeType="1"/>
          </p:cNvSpPr>
          <p:nvPr/>
        </p:nvSpPr>
        <p:spPr bwMode="auto">
          <a:xfrm rot="2047515">
            <a:off x="3900488" y="4808538"/>
            <a:ext cx="0" cy="107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46" name="Text Box 24"/>
          <p:cNvSpPr txBox="1">
            <a:spLocks noChangeArrowheads="1"/>
          </p:cNvSpPr>
          <p:nvPr/>
        </p:nvSpPr>
        <p:spPr bwMode="auto">
          <a:xfrm>
            <a:off x="6705601" y="4267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X</a:t>
            </a:r>
          </a:p>
        </p:txBody>
      </p:sp>
      <p:sp>
        <p:nvSpPr>
          <p:cNvPr id="39947" name="Text Box 25"/>
          <p:cNvSpPr txBox="1">
            <a:spLocks noChangeArrowheads="1"/>
          </p:cNvSpPr>
          <p:nvPr/>
        </p:nvSpPr>
        <p:spPr bwMode="auto">
          <a:xfrm>
            <a:off x="3048001" y="1981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Y</a:t>
            </a:r>
          </a:p>
        </p:txBody>
      </p:sp>
      <p:sp>
        <p:nvSpPr>
          <p:cNvPr id="39948" name="Text Box 26"/>
          <p:cNvSpPr txBox="1">
            <a:spLocks noChangeArrowheads="1"/>
          </p:cNvSpPr>
          <p:nvPr/>
        </p:nvSpPr>
        <p:spPr bwMode="auto">
          <a:xfrm>
            <a:off x="4114801" y="21336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Y´</a:t>
            </a:r>
          </a:p>
        </p:txBody>
      </p:sp>
      <p:sp>
        <p:nvSpPr>
          <p:cNvPr id="39949" name="Rectangle 27"/>
          <p:cNvSpPr>
            <a:spLocks noChangeArrowheads="1"/>
          </p:cNvSpPr>
          <p:nvPr/>
        </p:nvSpPr>
        <p:spPr bwMode="auto">
          <a:xfrm>
            <a:off x="6400801" y="58674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X´</a:t>
            </a:r>
          </a:p>
        </p:txBody>
      </p:sp>
      <p:sp>
        <p:nvSpPr>
          <p:cNvPr id="39950" name="Text Box 28"/>
          <p:cNvSpPr txBox="1">
            <a:spLocks noChangeArrowheads="1"/>
          </p:cNvSpPr>
          <p:nvPr/>
        </p:nvSpPr>
        <p:spPr bwMode="auto">
          <a:xfrm>
            <a:off x="5562601" y="3124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A</a:t>
            </a:r>
          </a:p>
        </p:txBody>
      </p:sp>
      <p:sp>
        <p:nvSpPr>
          <p:cNvPr id="39951" name="Text Box 29"/>
          <p:cNvSpPr txBox="1">
            <a:spLocks noChangeArrowheads="1"/>
          </p:cNvSpPr>
          <p:nvPr/>
        </p:nvSpPr>
        <p:spPr bwMode="auto">
          <a:xfrm>
            <a:off x="5486400" y="3505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a:t>
            </a:r>
          </a:p>
        </p:txBody>
      </p:sp>
      <p:sp>
        <p:nvSpPr>
          <p:cNvPr id="39952" name="Text Box 32"/>
          <p:cNvSpPr txBox="1">
            <a:spLocks noChangeArrowheads="1"/>
          </p:cNvSpPr>
          <p:nvPr/>
        </p:nvSpPr>
        <p:spPr bwMode="auto">
          <a:xfrm>
            <a:off x="5486400" y="4495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x</a:t>
            </a:r>
          </a:p>
        </p:txBody>
      </p:sp>
      <p:sp>
        <p:nvSpPr>
          <p:cNvPr id="39953" name="Text Box 33"/>
          <p:cNvSpPr txBox="1">
            <a:spLocks noChangeArrowheads="1"/>
          </p:cNvSpPr>
          <p:nvPr/>
        </p:nvSpPr>
        <p:spPr bwMode="auto">
          <a:xfrm>
            <a:off x="2971800" y="3352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y</a:t>
            </a:r>
          </a:p>
        </p:txBody>
      </p:sp>
      <p:sp>
        <p:nvSpPr>
          <p:cNvPr id="39954" name="Line 35"/>
          <p:cNvSpPr>
            <a:spLocks noChangeShapeType="1"/>
          </p:cNvSpPr>
          <p:nvPr/>
        </p:nvSpPr>
        <p:spPr bwMode="auto">
          <a:xfrm flipH="1">
            <a:off x="3276600" y="3733800"/>
            <a:ext cx="2362200" cy="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55" name="Line 36"/>
          <p:cNvSpPr>
            <a:spLocks noChangeShapeType="1"/>
          </p:cNvSpPr>
          <p:nvPr/>
        </p:nvSpPr>
        <p:spPr bwMode="auto">
          <a:xfrm>
            <a:off x="5638800" y="3733800"/>
            <a:ext cx="0" cy="838200"/>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56" name="Line 37"/>
          <p:cNvSpPr>
            <a:spLocks noChangeShapeType="1"/>
          </p:cNvSpPr>
          <p:nvPr/>
        </p:nvSpPr>
        <p:spPr bwMode="auto">
          <a:xfrm flipH="1" flipV="1">
            <a:off x="4114800" y="2895600"/>
            <a:ext cx="1524000" cy="838200"/>
          </a:xfrm>
          <a:prstGeom prst="line">
            <a:avLst/>
          </a:prstGeom>
          <a:noFill/>
          <a:ln w="254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57" name="Line 38"/>
          <p:cNvSpPr>
            <a:spLocks noChangeShapeType="1"/>
          </p:cNvSpPr>
          <p:nvPr/>
        </p:nvSpPr>
        <p:spPr bwMode="auto">
          <a:xfrm flipH="1">
            <a:off x="4800600" y="3657600"/>
            <a:ext cx="838200" cy="1676400"/>
          </a:xfrm>
          <a:prstGeom prst="line">
            <a:avLst/>
          </a:prstGeom>
          <a:noFill/>
          <a:ln w="254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58" name="Rectangle 39"/>
          <p:cNvSpPr>
            <a:spLocks noChangeArrowheads="1"/>
          </p:cNvSpPr>
          <p:nvPr/>
        </p:nvSpPr>
        <p:spPr bwMode="auto">
          <a:xfrm>
            <a:off x="4495800" y="53340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x´</a:t>
            </a:r>
          </a:p>
        </p:txBody>
      </p:sp>
      <p:sp>
        <p:nvSpPr>
          <p:cNvPr id="39959" name="Rectangle 40"/>
          <p:cNvSpPr>
            <a:spLocks noChangeArrowheads="1"/>
          </p:cNvSpPr>
          <p:nvPr/>
        </p:nvSpPr>
        <p:spPr bwMode="auto">
          <a:xfrm>
            <a:off x="3733800" y="26670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dirty="0"/>
              <a:t>y´</a:t>
            </a:r>
          </a:p>
        </p:txBody>
      </p:sp>
      <p:graphicFrame>
        <p:nvGraphicFramePr>
          <p:cNvPr id="39960" name="Object 41"/>
          <p:cNvGraphicFramePr>
            <a:graphicFrameLocks noChangeAspect="1"/>
          </p:cNvGraphicFramePr>
          <p:nvPr/>
        </p:nvGraphicFramePr>
        <p:xfrm>
          <a:off x="6858000" y="2286000"/>
          <a:ext cx="3505200" cy="876300"/>
        </p:xfrm>
        <a:graphic>
          <a:graphicData uri="http://schemas.openxmlformats.org/presentationml/2006/ole">
            <mc:AlternateContent xmlns:mc="http://schemas.openxmlformats.org/markup-compatibility/2006">
              <mc:Choice xmlns:v="urn:schemas-microsoft-com:vml" Requires="v">
                <p:oleObj spid="_x0000_s3155" name="Equation" r:id="rId3" imgW="1828800" imgH="457200" progId="Equation.DSMT4">
                  <p:embed/>
                </p:oleObj>
              </mc:Choice>
              <mc:Fallback>
                <p:oleObj name="Equation" r:id="rId3" imgW="18288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286000"/>
                        <a:ext cx="35052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61" name="AutoShape 42"/>
          <p:cNvSpPr>
            <a:spLocks/>
          </p:cNvSpPr>
          <p:nvPr/>
        </p:nvSpPr>
        <p:spPr bwMode="auto">
          <a:xfrm rot="-5375203">
            <a:off x="8726488" y="2476501"/>
            <a:ext cx="225425" cy="1981200"/>
          </a:xfrm>
          <a:prstGeom prst="leftBrace">
            <a:avLst>
              <a:gd name="adj1" fmla="val 7323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39962" name="Text Box 43"/>
          <p:cNvSpPr txBox="1">
            <a:spLocks noChangeArrowheads="1"/>
          </p:cNvSpPr>
          <p:nvPr/>
        </p:nvSpPr>
        <p:spPr bwMode="auto">
          <a:xfrm>
            <a:off x="8670925" y="36988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t>T</a:t>
            </a:r>
          </a:p>
        </p:txBody>
      </p:sp>
      <p:sp>
        <p:nvSpPr>
          <p:cNvPr id="39963" name="Text Box 44"/>
          <p:cNvSpPr txBox="1">
            <a:spLocks noChangeArrowheads="1"/>
          </p:cNvSpPr>
          <p:nvPr/>
        </p:nvSpPr>
        <p:spPr bwMode="auto">
          <a:xfrm>
            <a:off x="7467601" y="4724401"/>
            <a:ext cx="2869760" cy="941796"/>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30000"/>
              </a:spcAft>
            </a:pPr>
            <a:r>
              <a:rPr lang="fr-FR" altLang="es-ES" dirty="0" err="1"/>
              <a:t>Matriz</a:t>
            </a:r>
            <a:r>
              <a:rPr lang="fr-FR" altLang="es-ES" dirty="0"/>
              <a:t> de </a:t>
            </a:r>
            <a:r>
              <a:rPr lang="fr-FR" altLang="es-ES" dirty="0" err="1"/>
              <a:t>rotación</a:t>
            </a:r>
            <a:r>
              <a:rPr lang="fr-FR" altLang="es-ES" dirty="0"/>
              <a:t> T :</a:t>
            </a:r>
          </a:p>
          <a:p>
            <a:r>
              <a:rPr lang="fr-FR" altLang="es-ES" dirty="0"/>
              <a:t>        T´T = T T´= I</a:t>
            </a:r>
          </a:p>
        </p:txBody>
      </p:sp>
      <p:grpSp>
        <p:nvGrpSpPr>
          <p:cNvPr id="35898" name="Group 58"/>
          <p:cNvGrpSpPr>
            <a:grpSpLocks/>
          </p:cNvGrpSpPr>
          <p:nvPr/>
        </p:nvGrpSpPr>
        <p:grpSpPr bwMode="auto">
          <a:xfrm>
            <a:off x="2730500" y="4495800"/>
            <a:ext cx="2266950" cy="914400"/>
            <a:chOff x="760" y="2832"/>
            <a:chExt cx="1428" cy="576"/>
          </a:xfrm>
        </p:grpSpPr>
        <p:sp>
          <p:nvSpPr>
            <p:cNvPr id="39973" name="Text Box 45"/>
            <p:cNvSpPr txBox="1">
              <a:spLocks noChangeArrowheads="1"/>
            </p:cNvSpPr>
            <p:nvPr/>
          </p:nvSpPr>
          <p:spPr bwMode="auto">
            <a:xfrm>
              <a:off x="168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solidFill>
                    <a:srgbClr val="006600"/>
                  </a:solidFill>
                </a:rPr>
                <a:t>*</a:t>
              </a:r>
              <a:endParaRPr lang="fr-FR" altLang="es-ES"/>
            </a:p>
          </p:txBody>
        </p:sp>
        <p:sp>
          <p:nvSpPr>
            <p:cNvPr id="39974" name="Line 46"/>
            <p:cNvSpPr>
              <a:spLocks noChangeShapeType="1"/>
            </p:cNvSpPr>
            <p:nvPr/>
          </p:nvSpPr>
          <p:spPr bwMode="auto">
            <a:xfrm flipV="1">
              <a:off x="1776" y="2880"/>
              <a:ext cx="0" cy="336"/>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75" name="Line 47"/>
            <p:cNvSpPr>
              <a:spLocks noChangeShapeType="1"/>
            </p:cNvSpPr>
            <p:nvPr/>
          </p:nvSpPr>
          <p:spPr bwMode="auto">
            <a:xfrm flipH="1">
              <a:off x="1104" y="3216"/>
              <a:ext cx="672" cy="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76" name="Text Box 49"/>
            <p:cNvSpPr txBox="1">
              <a:spLocks noChangeArrowheads="1"/>
            </p:cNvSpPr>
            <p:nvPr/>
          </p:nvSpPr>
          <p:spPr bwMode="auto">
            <a:xfrm>
              <a:off x="1776" y="2832"/>
              <a:ext cx="4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2000">
                  <a:solidFill>
                    <a:srgbClr val="006600"/>
                  </a:solidFill>
                </a:rPr>
                <a:t>cos</a:t>
              </a:r>
              <a:r>
                <a:rPr lang="fr-FR" altLang="es-ES" sz="2000">
                  <a:solidFill>
                    <a:srgbClr val="006600"/>
                  </a:solidFill>
                  <a:sym typeface="Symbol" panose="05050102010706020507" pitchFamily="18" charset="2"/>
                </a:rPr>
                <a:t></a:t>
              </a:r>
              <a:endParaRPr lang="fr-FR" altLang="es-ES">
                <a:solidFill>
                  <a:srgbClr val="006600"/>
                </a:solidFill>
              </a:endParaRPr>
            </a:p>
          </p:txBody>
        </p:sp>
        <p:sp>
          <p:nvSpPr>
            <p:cNvPr id="39977" name="Rectangle 50"/>
            <p:cNvSpPr>
              <a:spLocks noChangeArrowheads="1"/>
            </p:cNvSpPr>
            <p:nvPr/>
          </p:nvSpPr>
          <p:spPr bwMode="auto">
            <a:xfrm>
              <a:off x="760" y="3096"/>
              <a:ext cx="3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2000">
                  <a:solidFill>
                    <a:srgbClr val="006600"/>
                  </a:solidFill>
                </a:rPr>
                <a:t>sin</a:t>
              </a:r>
              <a:r>
                <a:rPr lang="fr-FR" altLang="es-ES" sz="2000">
                  <a:solidFill>
                    <a:srgbClr val="006600"/>
                  </a:solidFill>
                  <a:sym typeface="Symbol" panose="05050102010706020507" pitchFamily="18" charset="2"/>
                </a:rPr>
                <a:t></a:t>
              </a:r>
              <a:endParaRPr lang="fr-FR" altLang="es-ES">
                <a:solidFill>
                  <a:srgbClr val="006600"/>
                </a:solidFill>
                <a:sym typeface="Symbol" panose="05050102010706020507" pitchFamily="18" charset="2"/>
              </a:endParaRPr>
            </a:p>
          </p:txBody>
        </p:sp>
      </p:grpSp>
      <p:sp>
        <p:nvSpPr>
          <p:cNvPr id="39965" name="Rectangle 51"/>
          <p:cNvSpPr>
            <a:spLocks noChangeArrowheads="1"/>
          </p:cNvSpPr>
          <p:nvPr/>
        </p:nvSpPr>
        <p:spPr bwMode="auto">
          <a:xfrm>
            <a:off x="6629400" y="2057400"/>
            <a:ext cx="3810000" cy="21336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s-ES" altLang="es-ES"/>
          </a:p>
        </p:txBody>
      </p:sp>
      <p:sp>
        <p:nvSpPr>
          <p:cNvPr id="35892" name="Text Box 52"/>
          <p:cNvSpPr txBox="1">
            <a:spLocks noChangeArrowheads="1"/>
          </p:cNvSpPr>
          <p:nvPr/>
        </p:nvSpPr>
        <p:spPr bwMode="auto">
          <a:xfrm>
            <a:off x="1905000" y="5867401"/>
            <a:ext cx="3161571" cy="769441"/>
          </a:xfrm>
          <a:prstGeom prst="rect">
            <a:avLst/>
          </a:prstGeom>
          <a:noFill/>
          <a:ln w="2857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2000" dirty="0"/>
              <a:t>x´ = </a:t>
            </a:r>
            <a:r>
              <a:rPr lang="fr-FR" altLang="es-ES" sz="2000" dirty="0" err="1"/>
              <a:t>Proj</a:t>
            </a:r>
            <a:r>
              <a:rPr lang="fr-FR" altLang="es-ES" sz="2000" dirty="0"/>
              <a:t>(A) sobre el </a:t>
            </a:r>
            <a:r>
              <a:rPr lang="fr-FR" altLang="es-ES" sz="2000" dirty="0" err="1"/>
              <a:t>eje</a:t>
            </a:r>
            <a:r>
              <a:rPr lang="fr-FR" altLang="es-ES" sz="2000" dirty="0"/>
              <a:t> X´</a:t>
            </a:r>
          </a:p>
          <a:p>
            <a:r>
              <a:rPr lang="fr-FR" altLang="es-ES" sz="2000" dirty="0"/>
              <a:t>y´ = </a:t>
            </a:r>
            <a:r>
              <a:rPr lang="fr-FR" altLang="es-ES" sz="2000" dirty="0" err="1"/>
              <a:t>Proj</a:t>
            </a:r>
            <a:r>
              <a:rPr lang="fr-FR" altLang="es-ES" sz="2000" dirty="0"/>
              <a:t>(A) sobre el </a:t>
            </a:r>
            <a:r>
              <a:rPr lang="fr-FR" altLang="es-ES" sz="2000" dirty="0" err="1"/>
              <a:t>eje</a:t>
            </a:r>
            <a:r>
              <a:rPr lang="fr-FR" altLang="es-ES" sz="2000" dirty="0"/>
              <a:t> Y´</a:t>
            </a:r>
            <a:r>
              <a:rPr lang="fr-FR" altLang="es-ES" dirty="0"/>
              <a:t>  </a:t>
            </a:r>
          </a:p>
        </p:txBody>
      </p:sp>
      <p:grpSp>
        <p:nvGrpSpPr>
          <p:cNvPr id="35900" name="Group 60"/>
          <p:cNvGrpSpPr>
            <a:grpSpLocks/>
          </p:cNvGrpSpPr>
          <p:nvPr/>
        </p:nvGrpSpPr>
        <p:grpSpPr bwMode="auto">
          <a:xfrm>
            <a:off x="2641600" y="3048000"/>
            <a:ext cx="1938338" cy="1544638"/>
            <a:chOff x="704" y="1920"/>
            <a:chExt cx="1221" cy="973"/>
          </a:xfrm>
        </p:grpSpPr>
        <p:sp>
          <p:nvSpPr>
            <p:cNvPr id="39968" name="Rectangle 53"/>
            <p:cNvSpPr>
              <a:spLocks noChangeArrowheads="1"/>
            </p:cNvSpPr>
            <p:nvPr/>
          </p:nvSpPr>
          <p:spPr bwMode="auto">
            <a:xfrm>
              <a:off x="1400" y="19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a:solidFill>
                    <a:srgbClr val="FF9900"/>
                  </a:solidFill>
                </a:rPr>
                <a:t>*</a:t>
              </a:r>
              <a:endParaRPr lang="fr-FR" altLang="es-ES"/>
            </a:p>
          </p:txBody>
        </p:sp>
        <p:sp>
          <p:nvSpPr>
            <p:cNvPr id="39969" name="Rectangle 54"/>
            <p:cNvSpPr>
              <a:spLocks noChangeArrowheads="1"/>
            </p:cNvSpPr>
            <p:nvPr/>
          </p:nvSpPr>
          <p:spPr bwMode="auto">
            <a:xfrm>
              <a:off x="1487" y="2608"/>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2000">
                  <a:solidFill>
                    <a:srgbClr val="FF9900"/>
                  </a:solidFill>
                </a:rPr>
                <a:t>-sin</a:t>
              </a:r>
              <a:r>
                <a:rPr lang="fr-FR" altLang="es-ES" sz="2000">
                  <a:solidFill>
                    <a:srgbClr val="FF9900"/>
                  </a:solidFill>
                  <a:sym typeface="Symbol" panose="05050102010706020507" pitchFamily="18" charset="2"/>
                </a:rPr>
                <a:t></a:t>
              </a:r>
              <a:endParaRPr lang="fr-FR" altLang="es-ES" sz="2000">
                <a:solidFill>
                  <a:srgbClr val="006600"/>
                </a:solidFill>
                <a:sym typeface="Symbol" panose="05050102010706020507" pitchFamily="18" charset="2"/>
              </a:endParaRPr>
            </a:p>
          </p:txBody>
        </p:sp>
        <p:sp>
          <p:nvSpPr>
            <p:cNvPr id="39970" name="Line 55"/>
            <p:cNvSpPr>
              <a:spLocks noChangeShapeType="1"/>
            </p:cNvSpPr>
            <p:nvPr/>
          </p:nvSpPr>
          <p:spPr bwMode="auto">
            <a:xfrm>
              <a:off x="1500" y="2101"/>
              <a:ext cx="9" cy="792"/>
            </a:xfrm>
            <a:prstGeom prst="line">
              <a:avLst/>
            </a:prstGeom>
            <a:noFill/>
            <a:ln w="9525" cap="rnd">
              <a:solidFill>
                <a:srgbClr val="FF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71" name="Line 56"/>
            <p:cNvSpPr>
              <a:spLocks noChangeShapeType="1"/>
            </p:cNvSpPr>
            <p:nvPr/>
          </p:nvSpPr>
          <p:spPr bwMode="auto">
            <a:xfrm flipH="1" flipV="1">
              <a:off x="1102" y="2085"/>
              <a:ext cx="417" cy="8"/>
            </a:xfrm>
            <a:prstGeom prst="line">
              <a:avLst/>
            </a:prstGeom>
            <a:noFill/>
            <a:ln w="9525">
              <a:solidFill>
                <a:srgbClr val="FF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9972" name="Rectangle 57"/>
            <p:cNvSpPr>
              <a:spLocks noChangeArrowheads="1"/>
            </p:cNvSpPr>
            <p:nvPr/>
          </p:nvSpPr>
          <p:spPr bwMode="auto">
            <a:xfrm>
              <a:off x="704" y="1920"/>
              <a:ext cx="4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fr-FR" altLang="es-ES" sz="2000">
                  <a:solidFill>
                    <a:srgbClr val="FF9900"/>
                  </a:solidFill>
                </a:rPr>
                <a:t>cos</a:t>
              </a:r>
              <a:r>
                <a:rPr lang="fr-FR" altLang="es-ES" sz="2000">
                  <a:solidFill>
                    <a:srgbClr val="FF9900"/>
                  </a:solidFill>
                  <a:sym typeface="Symbol" panose="05050102010706020507" pitchFamily="18" charset="2"/>
                </a:rPr>
                <a:t></a:t>
              </a:r>
              <a:endParaRPr lang="fr-FR" altLang="es-ES" sz="2000">
                <a:solidFill>
                  <a:srgbClr val="006600"/>
                </a:solidFill>
                <a:sym typeface="Symbol" panose="05050102010706020507" pitchFamily="18" charset="2"/>
              </a:endParaRPr>
            </a:p>
          </p:txBody>
        </p:sp>
      </p:grpSp>
      <p:sp>
        <p:nvSpPr>
          <p:cNvPr id="47" name="Título 1"/>
          <p:cNvSpPr txBox="1">
            <a:spLocks/>
          </p:cNvSpPr>
          <p:nvPr/>
        </p:nvSpPr>
        <p:spPr>
          <a:xfrm>
            <a:off x="756053" y="111668"/>
            <a:ext cx="10515600" cy="870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la rotación factorial</a:t>
            </a:r>
            <a:endParaRPr lang="es-ES" dirty="0"/>
          </a:p>
        </p:txBody>
      </p:sp>
    </p:spTree>
    <p:extLst>
      <p:ext uri="{BB962C8B-B14F-4D97-AF65-F5344CB8AC3E}">
        <p14:creationId xmlns:p14="http://schemas.microsoft.com/office/powerpoint/2010/main" val="259007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92"/>
                                        </p:tgtEl>
                                        <p:attrNameLst>
                                          <p:attrName>style.visibility</p:attrName>
                                        </p:attrNameLst>
                                      </p:cBhvr>
                                      <p:to>
                                        <p:strVal val="visible"/>
                                      </p:to>
                                    </p:set>
                                    <p:anim calcmode="lin" valueType="num">
                                      <p:cBhvr additive="base">
                                        <p:cTn id="7" dur="500" fill="hold"/>
                                        <p:tgtEl>
                                          <p:spTgt spid="35892"/>
                                        </p:tgtEl>
                                        <p:attrNameLst>
                                          <p:attrName>ppt_x</p:attrName>
                                        </p:attrNameLst>
                                      </p:cBhvr>
                                      <p:tavLst>
                                        <p:tav tm="0">
                                          <p:val>
                                            <p:strVal val="0-#ppt_w/2"/>
                                          </p:val>
                                        </p:tav>
                                        <p:tav tm="100000">
                                          <p:val>
                                            <p:strVal val="#ppt_x"/>
                                          </p:val>
                                        </p:tav>
                                      </p:tavLst>
                                    </p:anim>
                                    <p:anim calcmode="lin" valueType="num">
                                      <p:cBhvr additive="base">
                                        <p:cTn id="8" dur="500" fill="hold"/>
                                        <p:tgtEl>
                                          <p:spTgt spid="358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5898"/>
                                        </p:tgtEl>
                                        <p:attrNameLst>
                                          <p:attrName>style.visibility</p:attrName>
                                        </p:attrNameLst>
                                      </p:cBhvr>
                                      <p:to>
                                        <p:strVal val="visible"/>
                                      </p:to>
                                    </p:set>
                                    <p:anim calcmode="lin" valueType="num">
                                      <p:cBhvr additive="base">
                                        <p:cTn id="13" dur="500" fill="hold"/>
                                        <p:tgtEl>
                                          <p:spTgt spid="35898"/>
                                        </p:tgtEl>
                                        <p:attrNameLst>
                                          <p:attrName>ppt_x</p:attrName>
                                        </p:attrNameLst>
                                      </p:cBhvr>
                                      <p:tavLst>
                                        <p:tav tm="0">
                                          <p:val>
                                            <p:strVal val="0-#ppt_w/2"/>
                                          </p:val>
                                        </p:tav>
                                        <p:tav tm="100000">
                                          <p:val>
                                            <p:strVal val="#ppt_x"/>
                                          </p:val>
                                        </p:tav>
                                      </p:tavLst>
                                    </p:anim>
                                    <p:anim calcmode="lin" valueType="num">
                                      <p:cBhvr additive="base">
                                        <p:cTn id="14" dur="500" fill="hold"/>
                                        <p:tgtEl>
                                          <p:spTgt spid="3589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2"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3642" y="1046381"/>
            <a:ext cx="9309571" cy="5678884"/>
          </a:xfrm>
        </p:spPr>
        <p:txBody>
          <a:bodyPr>
            <a:normAutofit lnSpcReduction="10000"/>
          </a:bodyPr>
          <a:lstStyle/>
          <a:p>
            <a:pPr algn="just"/>
            <a:r>
              <a:rPr lang="es-CR" sz="2400" dirty="0"/>
              <a:t>Hay diversos métodos de rotación, es decir, métodos para encontrar la matriz que rote la solución inicial y la transforme en una más fácil de interpretar. En R se pueden utilizar los métodos: </a:t>
            </a:r>
            <a:r>
              <a:rPr lang="es-CR" sz="2400" dirty="0" err="1"/>
              <a:t>Varimax</a:t>
            </a:r>
            <a:r>
              <a:rPr lang="es-CR" sz="2400" dirty="0"/>
              <a:t>, criterio </a:t>
            </a:r>
            <a:r>
              <a:rPr lang="es-CR" sz="2400" dirty="0" err="1"/>
              <a:t>Oblimin</a:t>
            </a:r>
            <a:r>
              <a:rPr lang="es-CR" sz="2400" dirty="0"/>
              <a:t> directo,  </a:t>
            </a:r>
            <a:r>
              <a:rPr lang="es-CR" sz="2400" dirty="0" err="1"/>
              <a:t>quartimax</a:t>
            </a:r>
            <a:r>
              <a:rPr lang="es-CR" sz="2400" dirty="0"/>
              <a:t>, </a:t>
            </a:r>
            <a:r>
              <a:rPr lang="es-CR" sz="2400" dirty="0" err="1"/>
              <a:t>equamax</a:t>
            </a:r>
            <a:r>
              <a:rPr lang="es-CR" sz="2400" dirty="0"/>
              <a:t> y el </a:t>
            </a:r>
            <a:r>
              <a:rPr lang="es-CR" sz="2400" dirty="0" err="1"/>
              <a:t>promax</a:t>
            </a:r>
            <a:r>
              <a:rPr lang="es-CR" sz="2400" dirty="0"/>
              <a:t>.  </a:t>
            </a:r>
          </a:p>
          <a:p>
            <a:pPr algn="just"/>
            <a:endParaRPr lang="es-CR" sz="2400" dirty="0"/>
          </a:p>
          <a:p>
            <a:pPr algn="just"/>
            <a:r>
              <a:rPr lang="es-CR" sz="2400" dirty="0"/>
              <a:t>El método más usado es el método VARIMAX. Intenta minimizar el número de variables que tienen cargas altas en un factor para así simplificar la interpretación de los factores.</a:t>
            </a:r>
          </a:p>
          <a:p>
            <a:pPr algn="just"/>
            <a:endParaRPr lang="es-CR" sz="2400" dirty="0"/>
          </a:p>
          <a:p>
            <a:pPr algn="just"/>
            <a:r>
              <a:rPr lang="es-CR" sz="2400" dirty="0"/>
              <a:t>El Método QUARTIMAX busca minimizar el número de factores necesarios para explicar una variable, con la intención de simplificar la interpretación de las variables. </a:t>
            </a:r>
          </a:p>
          <a:p>
            <a:pPr algn="just"/>
            <a:endParaRPr lang="es-CR" sz="2400" dirty="0"/>
          </a:p>
          <a:p>
            <a:pPr algn="just"/>
            <a:r>
              <a:rPr lang="es-CR" sz="2400" dirty="0"/>
              <a:t>El método EQUAMAX es una combinación del método VARIMAX y QUARTIMAX.</a:t>
            </a:r>
            <a:endParaRPr lang="es-ES" sz="2400" dirty="0"/>
          </a:p>
        </p:txBody>
      </p:sp>
      <p:sp>
        <p:nvSpPr>
          <p:cNvPr id="5" name="Título 1"/>
          <p:cNvSpPr txBox="1">
            <a:spLocks/>
          </p:cNvSpPr>
          <p:nvPr/>
        </p:nvSpPr>
        <p:spPr>
          <a:xfrm>
            <a:off x="756053" y="111668"/>
            <a:ext cx="10515600" cy="870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la rotación factorial</a:t>
            </a:r>
            <a:endParaRPr lang="es-ES" dirty="0"/>
          </a:p>
        </p:txBody>
      </p:sp>
      <p:sp>
        <p:nvSpPr>
          <p:cNvPr id="6" name="AutoShape 2" descr="Image result for 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5604" name="Picture 4" descr="Image result for 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2115" y="1538455"/>
            <a:ext cx="1524587" cy="152458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8110" t="13109" r="8705" b="10460"/>
          <a:stretch/>
        </p:blipFill>
        <p:spPr bwMode="auto">
          <a:xfrm>
            <a:off x="10009730" y="3981915"/>
            <a:ext cx="2089355" cy="2045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70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1227" y="982640"/>
            <a:ext cx="11769212" cy="5727876"/>
          </a:xfrm>
        </p:spPr>
        <p:txBody>
          <a:bodyPr>
            <a:normAutofit fontScale="77500" lnSpcReduction="20000"/>
          </a:bodyPr>
          <a:lstStyle/>
          <a:p>
            <a:pPr marL="0" indent="0" algn="just">
              <a:buNone/>
            </a:pPr>
            <a:r>
              <a:rPr lang="es-CR" b="1" dirty="0" err="1"/>
              <a:t>Varimax</a:t>
            </a:r>
            <a:r>
              <a:rPr lang="es-CR" b="1" dirty="0"/>
              <a:t>:</a:t>
            </a:r>
            <a:r>
              <a:rPr lang="es-CR" dirty="0"/>
              <a:t> método de rotación ortogonal que minimiza el número de variables que tienen saturaciones altas en cada factor. Simplifica la interpretación de los factores.</a:t>
            </a:r>
          </a:p>
          <a:p>
            <a:pPr marL="0" indent="0" algn="just">
              <a:buNone/>
            </a:pPr>
            <a:endParaRPr lang="es-CR" dirty="0"/>
          </a:p>
          <a:p>
            <a:pPr marL="0" indent="0" algn="just">
              <a:buNone/>
            </a:pPr>
            <a:r>
              <a:rPr lang="es-CR" b="1" dirty="0"/>
              <a:t>Criterio </a:t>
            </a:r>
            <a:r>
              <a:rPr lang="es-CR" b="1" dirty="0" err="1"/>
              <a:t>Oblimin</a:t>
            </a:r>
            <a:r>
              <a:rPr lang="es-CR" b="1" dirty="0"/>
              <a:t> directo: </a:t>
            </a:r>
            <a:r>
              <a:rPr lang="es-CR" dirty="0"/>
              <a:t>método para la rotación oblicua (no ortogonal). El método necesita un valor delta que servirá para ajustar los ejes en función de las saturaciones buscan una mejor aproximación, pero considerando que la varianza se distribuirá entre todos los factores y no habremos logrado el objetivo de reducir la dimensionalidad.</a:t>
            </a:r>
          </a:p>
          <a:p>
            <a:pPr marL="0" indent="0" algn="just">
              <a:buNone/>
            </a:pPr>
            <a:endParaRPr lang="es-CR" dirty="0"/>
          </a:p>
          <a:p>
            <a:pPr marL="0" indent="0" algn="just">
              <a:buNone/>
            </a:pPr>
            <a:r>
              <a:rPr lang="es-CR" b="1" dirty="0"/>
              <a:t>Método </a:t>
            </a:r>
            <a:r>
              <a:rPr lang="es-CR" b="1" dirty="0" err="1"/>
              <a:t>quartimax</a:t>
            </a:r>
            <a:r>
              <a:rPr lang="es-CR" b="1" dirty="0"/>
              <a:t>: </a:t>
            </a:r>
            <a:r>
              <a:rPr lang="es-CR" dirty="0"/>
              <a:t>método de rotación que minimiza el número de factores necesarios para explicar cada variable.</a:t>
            </a:r>
          </a:p>
          <a:p>
            <a:pPr marL="0" indent="0" algn="just">
              <a:buNone/>
            </a:pPr>
            <a:endParaRPr lang="es-CR" dirty="0"/>
          </a:p>
          <a:p>
            <a:pPr marL="0" indent="0" algn="just">
              <a:buNone/>
            </a:pPr>
            <a:r>
              <a:rPr lang="es-CR" b="1" dirty="0"/>
              <a:t>Método </a:t>
            </a:r>
            <a:r>
              <a:rPr lang="es-CR" b="1" dirty="0" err="1"/>
              <a:t>equamax</a:t>
            </a:r>
            <a:r>
              <a:rPr lang="es-CR" b="1" dirty="0"/>
              <a:t>: </a:t>
            </a:r>
            <a:r>
              <a:rPr lang="es-CR" dirty="0"/>
              <a:t>método de rotación que es combinación del método </a:t>
            </a:r>
            <a:r>
              <a:rPr lang="es-CR" dirty="0" err="1"/>
              <a:t>varimax</a:t>
            </a:r>
            <a:r>
              <a:rPr lang="es-CR" dirty="0"/>
              <a:t>, que simplifica los factores, y el método </a:t>
            </a:r>
            <a:r>
              <a:rPr lang="es-CR" dirty="0" err="1"/>
              <a:t>quartimax</a:t>
            </a:r>
            <a:r>
              <a:rPr lang="es-CR" dirty="0"/>
              <a:t>, que simplifica las variables. Se minimiza tanto el número de variables que saturan alto en un factor como el número de factores necesarios para explicar una variable.</a:t>
            </a:r>
          </a:p>
          <a:p>
            <a:pPr marL="0" indent="0" algn="just">
              <a:buNone/>
            </a:pPr>
            <a:endParaRPr lang="es-CR" dirty="0"/>
          </a:p>
          <a:p>
            <a:pPr marL="0" indent="0" algn="just">
              <a:buNone/>
            </a:pPr>
            <a:r>
              <a:rPr lang="es-CR" b="1" dirty="0"/>
              <a:t>Rotación </a:t>
            </a:r>
            <a:r>
              <a:rPr lang="es-CR" b="1" dirty="0" err="1"/>
              <a:t>Promax</a:t>
            </a:r>
            <a:r>
              <a:rPr lang="es-CR" b="1" dirty="0"/>
              <a:t>:  </a:t>
            </a:r>
            <a:r>
              <a:rPr lang="es-CR" dirty="0"/>
              <a:t>rotación oblicua que permite que los factores estén correlacionados. Esta rotación se puede calcular más rápidamente que una rotación </a:t>
            </a:r>
            <a:r>
              <a:rPr lang="es-CR" dirty="0" err="1"/>
              <a:t>oblimin</a:t>
            </a:r>
            <a:r>
              <a:rPr lang="es-CR" dirty="0"/>
              <a:t> directa, por lo que es útil para conjuntos de datos grandes.</a:t>
            </a:r>
          </a:p>
        </p:txBody>
      </p:sp>
      <p:sp>
        <p:nvSpPr>
          <p:cNvPr id="4" name="Título 1"/>
          <p:cNvSpPr txBox="1">
            <a:spLocks/>
          </p:cNvSpPr>
          <p:nvPr/>
        </p:nvSpPr>
        <p:spPr>
          <a:xfrm>
            <a:off x="756053" y="111668"/>
            <a:ext cx="10515600" cy="870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la rotación factorial</a:t>
            </a:r>
            <a:endParaRPr lang="es-ES" dirty="0"/>
          </a:p>
        </p:txBody>
      </p:sp>
    </p:spTree>
    <p:extLst>
      <p:ext uri="{BB962C8B-B14F-4D97-AF65-F5344CB8AC3E}">
        <p14:creationId xmlns:p14="http://schemas.microsoft.com/office/powerpoint/2010/main" val="38079464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(FA)</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FA: exploratorio y confirmatorio</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Tree>
    <p:extLst>
      <p:ext uri="{BB962C8B-B14F-4D97-AF65-F5344CB8AC3E}">
        <p14:creationId xmlns:p14="http://schemas.microsoft.com/office/powerpoint/2010/main" val="770616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2" name="11 Rectángulo"/>
          <p:cNvSpPr/>
          <p:nvPr/>
        </p:nvSpPr>
        <p:spPr>
          <a:xfrm>
            <a:off x="5601924" y="1246237"/>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Estadísticas descriptivas</a:t>
            </a:r>
          </a:p>
        </p:txBody>
      </p:sp>
      <p:sp>
        <p:nvSpPr>
          <p:cNvPr id="14" name="13 Rectángulo"/>
          <p:cNvSpPr/>
          <p:nvPr/>
        </p:nvSpPr>
        <p:spPr>
          <a:xfrm>
            <a:off x="5601923" y="1927122"/>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Adecuación del modelo</a:t>
            </a:r>
          </a:p>
        </p:txBody>
      </p:sp>
      <p:sp>
        <p:nvSpPr>
          <p:cNvPr id="15" name="14 Rectángulo"/>
          <p:cNvSpPr/>
          <p:nvPr/>
        </p:nvSpPr>
        <p:spPr>
          <a:xfrm>
            <a:off x="5601924" y="2625213"/>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Cantidad de factores</a:t>
            </a:r>
          </a:p>
        </p:txBody>
      </p:sp>
      <p:sp>
        <p:nvSpPr>
          <p:cNvPr id="16" name="15 Rectángulo"/>
          <p:cNvSpPr/>
          <p:nvPr/>
        </p:nvSpPr>
        <p:spPr>
          <a:xfrm>
            <a:off x="5601922" y="3306098"/>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Rotación</a:t>
            </a:r>
          </a:p>
        </p:txBody>
      </p:sp>
      <p:sp>
        <p:nvSpPr>
          <p:cNvPr id="17" name="16 Rectángulo"/>
          <p:cNvSpPr/>
          <p:nvPr/>
        </p:nvSpPr>
        <p:spPr>
          <a:xfrm>
            <a:off x="5601919" y="3982063"/>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Cargas factoriales</a:t>
            </a:r>
          </a:p>
        </p:txBody>
      </p:sp>
      <p:sp>
        <p:nvSpPr>
          <p:cNvPr id="10" name="16 Rectángulo">
            <a:extLst>
              <a:ext uri="{FF2B5EF4-FFF2-40B4-BE49-F238E27FC236}">
                <a16:creationId xmlns="" xmlns:a16="http://schemas.microsoft.com/office/drawing/2014/main" id="{4087D706-3987-4652-9D7A-739D27884E3C}"/>
              </a:ext>
            </a:extLst>
          </p:cNvPr>
          <p:cNvSpPr/>
          <p:nvPr/>
        </p:nvSpPr>
        <p:spPr>
          <a:xfrm>
            <a:off x="5601918" y="4680154"/>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Verificar resultados</a:t>
            </a:r>
          </a:p>
        </p:txBody>
      </p:sp>
    </p:spTree>
    <p:extLst>
      <p:ext uri="{BB962C8B-B14F-4D97-AF65-F5344CB8AC3E}">
        <p14:creationId xmlns:p14="http://schemas.microsoft.com/office/powerpoint/2010/main" val="275272949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66250" y="114403"/>
            <a:ext cx="11299724" cy="932732"/>
          </a:xfrm>
        </p:spPr>
        <p:txBody>
          <a:bodyPr/>
          <a:lstStyle/>
          <a:p>
            <a:pPr algn="ctr"/>
            <a:r>
              <a:rPr lang="es-CR" dirty="0"/>
              <a:t>Aplicación en R: estadísticas descriptivas </a:t>
            </a:r>
          </a:p>
        </p:txBody>
      </p:sp>
      <p:sp>
        <p:nvSpPr>
          <p:cNvPr id="3" name="2 Marcador de contenido"/>
          <p:cNvSpPr>
            <a:spLocks noGrp="1"/>
          </p:cNvSpPr>
          <p:nvPr>
            <p:ph idx="1"/>
          </p:nvPr>
        </p:nvSpPr>
        <p:spPr>
          <a:xfrm>
            <a:off x="218767" y="1545405"/>
            <a:ext cx="11801597" cy="932732"/>
          </a:xfrm>
        </p:spPr>
        <p:txBody>
          <a:bodyPr>
            <a:normAutofit/>
          </a:bodyPr>
          <a:lstStyle/>
          <a:p>
            <a:pPr marL="0" indent="0">
              <a:buNone/>
            </a:pPr>
            <a:r>
              <a:rPr lang="es-CR" sz="2400" dirty="0"/>
              <a:t>Lo primero que debemos realizar es analizar tanto las distribuciones de las variables, sus correlaciones, así como otros elementos descriptivos. </a:t>
            </a:r>
          </a:p>
        </p:txBody>
      </p:sp>
      <p:pic>
        <p:nvPicPr>
          <p:cNvPr id="4098" name="Picture 2">
            <a:extLst>
              <a:ext uri="{FF2B5EF4-FFF2-40B4-BE49-F238E27FC236}">
                <a16:creationId xmlns="" xmlns:a16="http://schemas.microsoft.com/office/drawing/2014/main" id="{AFC66932-9653-4769-A2D7-80F1E1865B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125" y="2858608"/>
            <a:ext cx="4679420" cy="33424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 xmlns:a16="http://schemas.microsoft.com/office/drawing/2014/main" id="{29110B6D-9A49-4767-89EC-B26A11391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6909" y="2739882"/>
            <a:ext cx="4845636" cy="346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28834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265" y="1182307"/>
            <a:ext cx="12073632" cy="1125885"/>
          </a:xfrm>
        </p:spPr>
        <p:txBody>
          <a:bodyPr>
            <a:normAutofit/>
          </a:bodyPr>
          <a:lstStyle/>
          <a:p>
            <a:pPr marL="0" indent="0">
              <a:buNone/>
            </a:pPr>
            <a:r>
              <a:rPr lang="es-CR" sz="2400" dirty="0"/>
              <a:t>Aunque podemos corroborar parte de la pertinencia del EFA mediante estadísticas descriptivas, podemos aplicar los test de KMO y la </a:t>
            </a:r>
            <a:r>
              <a:rPr lang="es-CR" sz="2400" dirty="0" err="1"/>
              <a:t>esferificidad</a:t>
            </a:r>
            <a:r>
              <a:rPr lang="es-CR" sz="2400" dirty="0"/>
              <a:t> de Bartlett. </a:t>
            </a:r>
          </a:p>
        </p:txBody>
      </p:sp>
      <p:sp>
        <p:nvSpPr>
          <p:cNvPr id="4" name="1 Título"/>
          <p:cNvSpPr>
            <a:spLocks noGrp="1"/>
          </p:cNvSpPr>
          <p:nvPr>
            <p:ph type="title"/>
          </p:nvPr>
        </p:nvSpPr>
        <p:spPr>
          <a:xfrm>
            <a:off x="366250" y="114403"/>
            <a:ext cx="11299724" cy="932732"/>
          </a:xfrm>
        </p:spPr>
        <p:txBody>
          <a:bodyPr/>
          <a:lstStyle/>
          <a:p>
            <a:pPr algn="ctr"/>
            <a:r>
              <a:rPr lang="es-CR" dirty="0"/>
              <a:t>Aplicación en R: adecuación del modelo EFA</a:t>
            </a:r>
          </a:p>
        </p:txBody>
      </p:sp>
      <p:pic>
        <p:nvPicPr>
          <p:cNvPr id="2" name="Picture 1">
            <a:extLst>
              <a:ext uri="{FF2B5EF4-FFF2-40B4-BE49-F238E27FC236}">
                <a16:creationId xmlns="" xmlns:a16="http://schemas.microsoft.com/office/drawing/2014/main" id="{46A8E974-3728-4E5F-8AAE-D25FD0824276}"/>
              </a:ext>
            </a:extLst>
          </p:cNvPr>
          <p:cNvPicPr>
            <a:picLocks noChangeAspect="1"/>
          </p:cNvPicPr>
          <p:nvPr/>
        </p:nvPicPr>
        <p:blipFill>
          <a:blip r:embed="rId2"/>
          <a:stretch>
            <a:fillRect/>
          </a:stretch>
        </p:blipFill>
        <p:spPr>
          <a:xfrm>
            <a:off x="1330727" y="2077373"/>
            <a:ext cx="3401071" cy="4517510"/>
          </a:xfrm>
          <a:prstGeom prst="rect">
            <a:avLst/>
          </a:prstGeom>
        </p:spPr>
      </p:pic>
      <p:pic>
        <p:nvPicPr>
          <p:cNvPr id="5" name="Picture 4">
            <a:extLst>
              <a:ext uri="{FF2B5EF4-FFF2-40B4-BE49-F238E27FC236}">
                <a16:creationId xmlns="" xmlns:a16="http://schemas.microsoft.com/office/drawing/2014/main" id="{233989B7-B12D-4DB0-9CB4-42B7DB01E46B}"/>
              </a:ext>
            </a:extLst>
          </p:cNvPr>
          <p:cNvPicPr>
            <a:picLocks noChangeAspect="1"/>
          </p:cNvPicPr>
          <p:nvPr/>
        </p:nvPicPr>
        <p:blipFill>
          <a:blip r:embed="rId3"/>
          <a:stretch>
            <a:fillRect/>
          </a:stretch>
        </p:blipFill>
        <p:spPr>
          <a:xfrm>
            <a:off x="7460204" y="2436706"/>
            <a:ext cx="1152525" cy="1466850"/>
          </a:xfrm>
          <a:prstGeom prst="rect">
            <a:avLst/>
          </a:prstGeom>
        </p:spPr>
      </p:pic>
    </p:spTree>
    <p:extLst>
      <p:ext uri="{BB962C8B-B14F-4D97-AF65-F5344CB8AC3E}">
        <p14:creationId xmlns:p14="http://schemas.microsoft.com/office/powerpoint/2010/main" val="6537429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Tree>
    <p:extLst>
      <p:ext uri="{BB962C8B-B14F-4D97-AF65-F5344CB8AC3E}">
        <p14:creationId xmlns:p14="http://schemas.microsoft.com/office/powerpoint/2010/main" val="153043363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1962" y="1248576"/>
            <a:ext cx="11707382" cy="932732"/>
          </a:xfrm>
        </p:spPr>
        <p:txBody>
          <a:bodyPr>
            <a:normAutofit/>
          </a:bodyPr>
          <a:lstStyle/>
          <a:p>
            <a:pPr marL="0" indent="0">
              <a:buNone/>
            </a:pPr>
            <a:r>
              <a:rPr lang="es-CR" sz="2400" dirty="0"/>
              <a:t>Antes de definir la estructura, lo principal es determinar cuántos factores la explican. Lo más común es utilizar el gráfico de sedimentación.  </a:t>
            </a:r>
          </a:p>
        </p:txBody>
      </p:sp>
      <p:sp>
        <p:nvSpPr>
          <p:cNvPr id="4" name="1 Título"/>
          <p:cNvSpPr>
            <a:spLocks noGrp="1"/>
          </p:cNvSpPr>
          <p:nvPr>
            <p:ph type="title"/>
          </p:nvPr>
        </p:nvSpPr>
        <p:spPr>
          <a:xfrm>
            <a:off x="366250" y="114403"/>
            <a:ext cx="11299724" cy="932732"/>
          </a:xfrm>
        </p:spPr>
        <p:txBody>
          <a:bodyPr/>
          <a:lstStyle/>
          <a:p>
            <a:pPr algn="ctr"/>
            <a:r>
              <a:rPr lang="es-CR" dirty="0"/>
              <a:t>Aplicación en R: cantidad de factores  </a:t>
            </a:r>
          </a:p>
        </p:txBody>
      </p:sp>
      <p:pic>
        <p:nvPicPr>
          <p:cNvPr id="5122" name="Picture 2">
            <a:extLst>
              <a:ext uri="{FF2B5EF4-FFF2-40B4-BE49-F238E27FC236}">
                <a16:creationId xmlns="" xmlns:a16="http://schemas.microsoft.com/office/drawing/2014/main" id="{E301166A-248E-49BF-A54C-1E1010E416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51" y="2459114"/>
            <a:ext cx="3504414" cy="28488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355CA0DF-1E4C-4D52-9F37-5DB69F85DC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7168" y="3553260"/>
            <a:ext cx="3504414" cy="29105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 xmlns:a16="http://schemas.microsoft.com/office/drawing/2014/main" id="{8294E7D3-3477-4E03-9C17-A10455B40A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1337" y="2160869"/>
            <a:ext cx="3755255" cy="268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64856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8777" y="1253331"/>
            <a:ext cx="11967099" cy="932733"/>
          </a:xfrm>
        </p:spPr>
        <p:txBody>
          <a:bodyPr>
            <a:normAutofit/>
          </a:bodyPr>
          <a:lstStyle/>
          <a:p>
            <a:pPr marL="0" indent="0" algn="just">
              <a:buNone/>
            </a:pPr>
            <a:r>
              <a:rPr lang="es-CR" sz="2400" dirty="0"/>
              <a:t>Con tal de mejorar la calidad y la definición de los factores, y por ende la estructura factorial, realizamos rotaciones al análisis. Este proceso podría probar distintos tipos de rotación.</a:t>
            </a:r>
          </a:p>
        </p:txBody>
      </p:sp>
      <p:sp>
        <p:nvSpPr>
          <p:cNvPr id="4" name="1 Título"/>
          <p:cNvSpPr>
            <a:spLocks noGrp="1"/>
          </p:cNvSpPr>
          <p:nvPr>
            <p:ph type="title"/>
          </p:nvPr>
        </p:nvSpPr>
        <p:spPr>
          <a:xfrm>
            <a:off x="366250" y="114403"/>
            <a:ext cx="11299724" cy="932732"/>
          </a:xfrm>
        </p:spPr>
        <p:txBody>
          <a:bodyPr/>
          <a:lstStyle/>
          <a:p>
            <a:pPr algn="ctr"/>
            <a:r>
              <a:rPr lang="es-CR" dirty="0"/>
              <a:t>Aplicación en R: rotaciones  </a:t>
            </a:r>
          </a:p>
        </p:txBody>
      </p:sp>
      <p:pic>
        <p:nvPicPr>
          <p:cNvPr id="2" name="Picture 1">
            <a:extLst>
              <a:ext uri="{FF2B5EF4-FFF2-40B4-BE49-F238E27FC236}">
                <a16:creationId xmlns="" xmlns:a16="http://schemas.microsoft.com/office/drawing/2014/main" id="{8A283AB7-D03C-46A0-ADFB-560C78AEDC8B}"/>
              </a:ext>
            </a:extLst>
          </p:cNvPr>
          <p:cNvPicPr>
            <a:picLocks noChangeAspect="1"/>
          </p:cNvPicPr>
          <p:nvPr/>
        </p:nvPicPr>
        <p:blipFill>
          <a:blip r:embed="rId2"/>
          <a:stretch>
            <a:fillRect/>
          </a:stretch>
        </p:blipFill>
        <p:spPr>
          <a:xfrm>
            <a:off x="366250" y="2332336"/>
            <a:ext cx="8658225" cy="371475"/>
          </a:xfrm>
          <a:prstGeom prst="rect">
            <a:avLst/>
          </a:prstGeom>
        </p:spPr>
      </p:pic>
      <p:pic>
        <p:nvPicPr>
          <p:cNvPr id="5" name="Picture 4">
            <a:extLst>
              <a:ext uri="{FF2B5EF4-FFF2-40B4-BE49-F238E27FC236}">
                <a16:creationId xmlns="" xmlns:a16="http://schemas.microsoft.com/office/drawing/2014/main" id="{4561725F-FE68-412F-B483-0F0F95E73D35}"/>
              </a:ext>
            </a:extLst>
          </p:cNvPr>
          <p:cNvPicPr>
            <a:picLocks noChangeAspect="1"/>
          </p:cNvPicPr>
          <p:nvPr/>
        </p:nvPicPr>
        <p:blipFill>
          <a:blip r:embed="rId3"/>
          <a:stretch>
            <a:fillRect/>
          </a:stretch>
        </p:blipFill>
        <p:spPr>
          <a:xfrm>
            <a:off x="3263098" y="2850083"/>
            <a:ext cx="8648700" cy="342900"/>
          </a:xfrm>
          <a:prstGeom prst="rect">
            <a:avLst/>
          </a:prstGeom>
        </p:spPr>
      </p:pic>
      <p:pic>
        <p:nvPicPr>
          <p:cNvPr id="6146" name="Picture 2" descr="Resultado de imagen para rotation axe Factor analysis">
            <a:extLst>
              <a:ext uri="{FF2B5EF4-FFF2-40B4-BE49-F238E27FC236}">
                <a16:creationId xmlns="" xmlns:a16="http://schemas.microsoft.com/office/drawing/2014/main" id="{E09B7434-90FB-4BDB-9C80-89F3F1857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481" y="3429000"/>
            <a:ext cx="3196682" cy="31966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rotation axe Factor analysis">
            <a:extLst>
              <a:ext uri="{FF2B5EF4-FFF2-40B4-BE49-F238E27FC236}">
                <a16:creationId xmlns="" xmlns:a16="http://schemas.microsoft.com/office/drawing/2014/main" id="{B1A626C6-F13D-4D92-9D3A-601C1EA1EE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6228" y="3665018"/>
            <a:ext cx="4336494" cy="288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42940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2144" y="1253332"/>
            <a:ext cx="12011487" cy="932732"/>
          </a:xfrm>
        </p:spPr>
        <p:txBody>
          <a:bodyPr>
            <a:normAutofit/>
          </a:bodyPr>
          <a:lstStyle/>
          <a:p>
            <a:pPr marL="0" indent="0">
              <a:buNone/>
            </a:pPr>
            <a:r>
              <a:rPr lang="es-CR" sz="2400" dirty="0"/>
              <a:t>En la definición de la estructura factorial de la matriz de datos, se debe trabajar con las cargas factoriales, e identificar cuáles son las variables que forman el i-</a:t>
            </a:r>
            <a:r>
              <a:rPr lang="es-CR" sz="2400" dirty="0" err="1"/>
              <a:t>ésimo</a:t>
            </a:r>
            <a:r>
              <a:rPr lang="es-CR" sz="2400" dirty="0"/>
              <a:t> componente.</a:t>
            </a:r>
          </a:p>
        </p:txBody>
      </p:sp>
      <p:sp>
        <p:nvSpPr>
          <p:cNvPr id="4" name="1 Título"/>
          <p:cNvSpPr>
            <a:spLocks noGrp="1"/>
          </p:cNvSpPr>
          <p:nvPr>
            <p:ph type="title"/>
          </p:nvPr>
        </p:nvSpPr>
        <p:spPr>
          <a:xfrm>
            <a:off x="366250" y="114403"/>
            <a:ext cx="11299724" cy="932732"/>
          </a:xfrm>
        </p:spPr>
        <p:txBody>
          <a:bodyPr/>
          <a:lstStyle/>
          <a:p>
            <a:pPr algn="ctr"/>
            <a:r>
              <a:rPr lang="es-CR" dirty="0"/>
              <a:t>Aplicación en R: cargas factoriales</a:t>
            </a:r>
          </a:p>
        </p:txBody>
      </p:sp>
      <p:pic>
        <p:nvPicPr>
          <p:cNvPr id="2" name="Picture 1">
            <a:extLst>
              <a:ext uri="{FF2B5EF4-FFF2-40B4-BE49-F238E27FC236}">
                <a16:creationId xmlns="" xmlns:a16="http://schemas.microsoft.com/office/drawing/2014/main" id="{E5B4D1BB-790B-4F0A-84F6-1C9AC8EB7E97}"/>
              </a:ext>
            </a:extLst>
          </p:cNvPr>
          <p:cNvPicPr>
            <a:picLocks noChangeAspect="1"/>
          </p:cNvPicPr>
          <p:nvPr/>
        </p:nvPicPr>
        <p:blipFill>
          <a:blip r:embed="rId2"/>
          <a:stretch>
            <a:fillRect/>
          </a:stretch>
        </p:blipFill>
        <p:spPr>
          <a:xfrm>
            <a:off x="3637295" y="2186064"/>
            <a:ext cx="3384942" cy="4543963"/>
          </a:xfrm>
          <a:prstGeom prst="rect">
            <a:avLst/>
          </a:prstGeom>
        </p:spPr>
      </p:pic>
    </p:spTree>
    <p:extLst>
      <p:ext uri="{BB962C8B-B14F-4D97-AF65-F5344CB8AC3E}">
        <p14:creationId xmlns:p14="http://schemas.microsoft.com/office/powerpoint/2010/main" val="42058415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5641" y="1253331"/>
            <a:ext cx="11732580" cy="1125885"/>
          </a:xfrm>
        </p:spPr>
        <p:txBody>
          <a:bodyPr>
            <a:normAutofit/>
          </a:bodyPr>
          <a:lstStyle/>
          <a:p>
            <a:pPr marL="0" indent="0" algn="just">
              <a:buNone/>
            </a:pPr>
            <a:r>
              <a:rPr lang="es-CR" sz="2400" dirty="0"/>
              <a:t>Podemos verificar el resultado del FA mediante el análisis de las contribuciones de las variables a los componentes, el diagrama de la estructura factorial, y la formación de los factores en un plano 2D.</a:t>
            </a:r>
          </a:p>
        </p:txBody>
      </p:sp>
      <p:sp>
        <p:nvSpPr>
          <p:cNvPr id="4" name="1 Título"/>
          <p:cNvSpPr>
            <a:spLocks noGrp="1"/>
          </p:cNvSpPr>
          <p:nvPr>
            <p:ph type="title"/>
          </p:nvPr>
        </p:nvSpPr>
        <p:spPr>
          <a:xfrm>
            <a:off x="159798" y="114403"/>
            <a:ext cx="11887200" cy="844385"/>
          </a:xfrm>
        </p:spPr>
        <p:txBody>
          <a:bodyPr/>
          <a:lstStyle/>
          <a:p>
            <a:pPr algn="ctr"/>
            <a:r>
              <a:rPr lang="es-CR" dirty="0"/>
              <a:t>Aplicación en R: verificación de resultados</a:t>
            </a:r>
          </a:p>
        </p:txBody>
      </p:sp>
      <p:pic>
        <p:nvPicPr>
          <p:cNvPr id="8194" name="Picture 2">
            <a:extLst>
              <a:ext uri="{FF2B5EF4-FFF2-40B4-BE49-F238E27FC236}">
                <a16:creationId xmlns="" xmlns:a16="http://schemas.microsoft.com/office/drawing/2014/main" id="{B4B84740-C15A-4350-958C-A360708515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965" y="2920388"/>
            <a:ext cx="3757993" cy="268428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 xmlns:a16="http://schemas.microsoft.com/office/drawing/2014/main" id="{554A7321-975F-4A04-8D69-AFECA4B8DF2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110"/>
          <a:stretch/>
        </p:blipFill>
        <p:spPr bwMode="auto">
          <a:xfrm>
            <a:off x="4628111" y="3694117"/>
            <a:ext cx="2898412" cy="30494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 xmlns:a16="http://schemas.microsoft.com/office/drawing/2014/main" id="{3C48CCBE-C6D2-43AB-9D66-3CEBFE3233B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145" r="5040" b="4384"/>
          <a:stretch/>
        </p:blipFill>
        <p:spPr bwMode="auto">
          <a:xfrm>
            <a:off x="7960676" y="2611876"/>
            <a:ext cx="4047113" cy="244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4857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important">
            <a:extLst>
              <a:ext uri="{FF2B5EF4-FFF2-40B4-BE49-F238E27FC236}">
                <a16:creationId xmlns="" xmlns:a16="http://schemas.microsoft.com/office/drawing/2014/main" id="{3CF542FE-7F18-49A9-9516-06D40031E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337" y="268549"/>
            <a:ext cx="6320901" cy="632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29276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6250" y="1426130"/>
            <a:ext cx="11680748" cy="4351338"/>
          </a:xfrm>
        </p:spPr>
        <p:txBody>
          <a:bodyPr>
            <a:normAutofit/>
          </a:bodyPr>
          <a:lstStyle/>
          <a:p>
            <a:pPr marL="0" indent="0">
              <a:buNone/>
            </a:pPr>
            <a:r>
              <a:rPr lang="es-CR" sz="2400" dirty="0"/>
              <a:t>Más allá del análisis, se debe contextualizar la técnica a los datos, y ver cómo el FA ayuda a resolver un problema multivariante.</a:t>
            </a:r>
          </a:p>
        </p:txBody>
      </p:sp>
      <p:sp>
        <p:nvSpPr>
          <p:cNvPr id="4" name="1 Título"/>
          <p:cNvSpPr>
            <a:spLocks noGrp="1"/>
          </p:cNvSpPr>
          <p:nvPr>
            <p:ph type="title"/>
          </p:nvPr>
        </p:nvSpPr>
        <p:spPr>
          <a:xfrm>
            <a:off x="366250" y="114403"/>
            <a:ext cx="11299724" cy="932732"/>
          </a:xfrm>
        </p:spPr>
        <p:txBody>
          <a:bodyPr/>
          <a:lstStyle/>
          <a:p>
            <a:pPr algn="ctr"/>
            <a:r>
              <a:rPr lang="es-CR" dirty="0"/>
              <a:t>Aplicación en R: la interpretación</a:t>
            </a:r>
          </a:p>
        </p:txBody>
      </p:sp>
      <p:pic>
        <p:nvPicPr>
          <p:cNvPr id="9218" name="Picture 2" descr="Resultado de imagen para solve">
            <a:extLst>
              <a:ext uri="{FF2B5EF4-FFF2-40B4-BE49-F238E27FC236}">
                <a16:creationId xmlns="" xmlns:a16="http://schemas.microsoft.com/office/drawing/2014/main" id="{91EC5A66-5B3A-43B2-806B-CC96FA0C2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895" y="2373469"/>
            <a:ext cx="7028433" cy="410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3896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80241" y="5397910"/>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
        <p:nvSpPr>
          <p:cNvPr id="10" name="9 Rectángulo redondeado"/>
          <p:cNvSpPr/>
          <p:nvPr/>
        </p:nvSpPr>
        <p:spPr>
          <a:xfrm>
            <a:off x="8205036"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(FA)</a:t>
            </a:r>
          </a:p>
        </p:txBody>
      </p:sp>
      <p:sp>
        <p:nvSpPr>
          <p:cNvPr id="11" name="10 Elipse"/>
          <p:cNvSpPr/>
          <p:nvPr/>
        </p:nvSpPr>
        <p:spPr>
          <a:xfrm>
            <a:off x="6671219"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6671219"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3" name="12 Rectángulo redondeado"/>
          <p:cNvSpPr/>
          <p:nvPr/>
        </p:nvSpPr>
        <p:spPr>
          <a:xfrm>
            <a:off x="2005798" y="5397910"/>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FA: exploratorio y confirmatorio</a:t>
            </a:r>
          </a:p>
        </p:txBody>
      </p:sp>
      <p:sp>
        <p:nvSpPr>
          <p:cNvPr id="14" name="13 Rectángulo redondeado"/>
          <p:cNvSpPr/>
          <p:nvPr/>
        </p:nvSpPr>
        <p:spPr>
          <a:xfrm>
            <a:off x="8205036"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Aplicación en R</a:t>
            </a:r>
          </a:p>
        </p:txBody>
      </p:sp>
      <p:sp>
        <p:nvSpPr>
          <p:cNvPr id="15" name="14 Elipse"/>
          <p:cNvSpPr/>
          <p:nvPr/>
        </p:nvSpPr>
        <p:spPr>
          <a:xfrm>
            <a:off x="6671219" y="5336459"/>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8205036" y="5397909"/>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Tree>
    <p:extLst>
      <p:ext uri="{BB962C8B-B14F-4D97-AF65-F5344CB8AC3E}">
        <p14:creationId xmlns:p14="http://schemas.microsoft.com/office/powerpoint/2010/main" val="421137140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Otros elementos de análisis</a:t>
            </a:r>
          </a:p>
        </p:txBody>
      </p:sp>
      <p:sp>
        <p:nvSpPr>
          <p:cNvPr id="12" name="11 Rectángulo"/>
          <p:cNvSpPr/>
          <p:nvPr/>
        </p:nvSpPr>
        <p:spPr>
          <a:xfrm>
            <a:off x="5601925" y="1246236"/>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Circulo de correlación</a:t>
            </a:r>
          </a:p>
        </p:txBody>
      </p:sp>
      <p:sp>
        <p:nvSpPr>
          <p:cNvPr id="14" name="13 Rectángulo"/>
          <p:cNvSpPr/>
          <p:nvPr/>
        </p:nvSpPr>
        <p:spPr>
          <a:xfrm>
            <a:off x="5601924" y="1927121"/>
            <a:ext cx="2639961" cy="528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R" dirty="0"/>
              <a:t>Los individuos</a:t>
            </a:r>
          </a:p>
        </p:txBody>
      </p:sp>
    </p:spTree>
    <p:extLst>
      <p:ext uri="{BB962C8B-B14F-4D97-AF65-F5344CB8AC3E}">
        <p14:creationId xmlns:p14="http://schemas.microsoft.com/office/powerpoint/2010/main" val="398627544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7553" y="1328476"/>
            <a:ext cx="11816179" cy="1317070"/>
          </a:xfrm>
        </p:spPr>
        <p:txBody>
          <a:bodyPr>
            <a:normAutofit/>
          </a:bodyPr>
          <a:lstStyle/>
          <a:p>
            <a:pPr marL="0" indent="0">
              <a:buNone/>
            </a:pPr>
            <a:r>
              <a:rPr lang="es-CR" sz="2400" dirty="0"/>
              <a:t>Podemos analizar otros elementos de las variables del FA mediante los círculos de correlación. </a:t>
            </a:r>
          </a:p>
        </p:txBody>
      </p:sp>
      <p:sp>
        <p:nvSpPr>
          <p:cNvPr id="4" name="1 Título">
            <a:extLst>
              <a:ext uri="{FF2B5EF4-FFF2-40B4-BE49-F238E27FC236}">
                <a16:creationId xmlns="" xmlns:a16="http://schemas.microsoft.com/office/drawing/2014/main" id="{142AF921-EC6C-4F48-9914-6C70596F5E54}"/>
              </a:ext>
            </a:extLst>
          </p:cNvPr>
          <p:cNvSpPr>
            <a:spLocks noGrp="1"/>
          </p:cNvSpPr>
          <p:nvPr>
            <p:ph type="title"/>
          </p:nvPr>
        </p:nvSpPr>
        <p:spPr>
          <a:xfrm>
            <a:off x="366250" y="114403"/>
            <a:ext cx="11299724" cy="932732"/>
          </a:xfrm>
        </p:spPr>
        <p:txBody>
          <a:bodyPr/>
          <a:lstStyle/>
          <a:p>
            <a:pPr algn="ctr"/>
            <a:r>
              <a:rPr lang="es-CR" dirty="0"/>
              <a:t>Otras aplicaciones en R</a:t>
            </a:r>
          </a:p>
        </p:txBody>
      </p:sp>
      <p:pic>
        <p:nvPicPr>
          <p:cNvPr id="10242" name="Picture 2">
            <a:extLst>
              <a:ext uri="{FF2B5EF4-FFF2-40B4-BE49-F238E27FC236}">
                <a16:creationId xmlns="" xmlns:a16="http://schemas.microsoft.com/office/drawing/2014/main" id="{439ADD59-253F-46F6-A8C7-4E72A3A9D3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268" y="2105804"/>
            <a:ext cx="4167326" cy="29766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 xmlns:a16="http://schemas.microsoft.com/office/drawing/2014/main" id="{131F5403-D9EF-4ABE-A0A4-3C58747EAE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1638" y="3857880"/>
            <a:ext cx="3648724" cy="260623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 xmlns:a16="http://schemas.microsoft.com/office/drawing/2014/main" id="{0A2567E1-636C-4EE9-9DD1-F041EC0F20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7542" y="2236140"/>
            <a:ext cx="3802383" cy="271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201794"/>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 xmlns:a16="http://schemas.microsoft.com/office/drawing/2014/main" id="{040957DB-E78D-4A62-8B81-EE5764114FDC}"/>
              </a:ext>
            </a:extLst>
          </p:cNvPr>
          <p:cNvSpPr>
            <a:spLocks noGrp="1"/>
          </p:cNvSpPr>
          <p:nvPr>
            <p:ph type="title"/>
          </p:nvPr>
        </p:nvSpPr>
        <p:spPr>
          <a:xfrm>
            <a:off x="366250" y="114403"/>
            <a:ext cx="11299724" cy="932732"/>
          </a:xfrm>
        </p:spPr>
        <p:txBody>
          <a:bodyPr/>
          <a:lstStyle/>
          <a:p>
            <a:pPr algn="ctr"/>
            <a:r>
              <a:rPr lang="es-CR" dirty="0"/>
              <a:t>Otras aplicaciones en R</a:t>
            </a:r>
          </a:p>
        </p:txBody>
      </p:sp>
      <p:sp>
        <p:nvSpPr>
          <p:cNvPr id="6" name="2 Marcador de contenido">
            <a:extLst>
              <a:ext uri="{FF2B5EF4-FFF2-40B4-BE49-F238E27FC236}">
                <a16:creationId xmlns="" xmlns:a16="http://schemas.microsoft.com/office/drawing/2014/main" id="{667405C5-859B-4B1C-95BD-AB450C6D4321}"/>
              </a:ext>
            </a:extLst>
          </p:cNvPr>
          <p:cNvSpPr>
            <a:spLocks noGrp="1"/>
          </p:cNvSpPr>
          <p:nvPr>
            <p:ph idx="1"/>
          </p:nvPr>
        </p:nvSpPr>
        <p:spPr>
          <a:xfrm>
            <a:off x="177553" y="1328476"/>
            <a:ext cx="11816179" cy="1317070"/>
          </a:xfrm>
        </p:spPr>
        <p:txBody>
          <a:bodyPr>
            <a:normAutofit/>
          </a:bodyPr>
          <a:lstStyle/>
          <a:p>
            <a:pPr marL="0" indent="0">
              <a:buNone/>
            </a:pPr>
            <a:r>
              <a:rPr lang="es-CR" sz="2400" dirty="0"/>
              <a:t>Aunque el análisis del FA no se centra en los individuos, de igual forma podemos analizarlos. </a:t>
            </a:r>
          </a:p>
        </p:txBody>
      </p:sp>
      <p:pic>
        <p:nvPicPr>
          <p:cNvPr id="12290" name="Picture 2">
            <a:extLst>
              <a:ext uri="{FF2B5EF4-FFF2-40B4-BE49-F238E27FC236}">
                <a16:creationId xmlns="" xmlns:a16="http://schemas.microsoft.com/office/drawing/2014/main" id="{3F2B9B8B-80F3-4C58-BC9A-006153834A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30" y="2115951"/>
            <a:ext cx="3351467" cy="239390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 xmlns:a16="http://schemas.microsoft.com/office/drawing/2014/main" id="{EAA149AE-CA00-4D65-A81B-EFEE579815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3303" y="3818353"/>
            <a:ext cx="3883980" cy="277427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 xmlns:a16="http://schemas.microsoft.com/office/drawing/2014/main" id="{DDCF547E-4B69-4B3C-97AC-ECECD2C7D8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4203" y="2380749"/>
            <a:ext cx="3351467" cy="23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0493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3536"/>
            <a:ext cx="10515600" cy="793115"/>
          </a:xfrm>
        </p:spPr>
        <p:txBody>
          <a:bodyPr/>
          <a:lstStyle/>
          <a:p>
            <a:pPr algn="ctr"/>
            <a:r>
              <a:rPr lang="es-CR" dirty="0"/>
              <a:t>Introducción</a:t>
            </a:r>
            <a:endParaRPr lang="es-ES" dirty="0"/>
          </a:p>
        </p:txBody>
      </p:sp>
      <p:sp>
        <p:nvSpPr>
          <p:cNvPr id="3" name="Marcador de contenido 2"/>
          <p:cNvSpPr>
            <a:spLocks noGrp="1"/>
          </p:cNvSpPr>
          <p:nvPr>
            <p:ph idx="1"/>
          </p:nvPr>
        </p:nvSpPr>
        <p:spPr>
          <a:xfrm>
            <a:off x="341812" y="1555658"/>
            <a:ext cx="8810898" cy="5115107"/>
          </a:xfrm>
        </p:spPr>
        <p:txBody>
          <a:bodyPr>
            <a:normAutofit lnSpcReduction="10000"/>
          </a:bodyPr>
          <a:lstStyle/>
          <a:p>
            <a:pPr algn="just"/>
            <a:r>
              <a:rPr lang="es-CR" sz="2400" dirty="0"/>
              <a:t>El análisis factorial (análisis factorial o FA) es un conjunto de técnicas cuyo orígenes se encuentran en la obra de Pearson (1901).</a:t>
            </a:r>
          </a:p>
          <a:p>
            <a:pPr algn="just"/>
            <a:endParaRPr lang="es-CR" sz="2400" dirty="0"/>
          </a:p>
          <a:p>
            <a:pPr algn="just"/>
            <a:r>
              <a:rPr lang="es-CR" sz="2400" dirty="0"/>
              <a:t>Desarrollado por psicólogos donde la teoría y el método numérico no poseían justificación teórica alguna, se produjeron diversas controversias entre las escuelas de psicólogos.</a:t>
            </a:r>
          </a:p>
          <a:p>
            <a:pPr algn="just"/>
            <a:endParaRPr lang="es-CR" sz="2400" dirty="0"/>
          </a:p>
          <a:p>
            <a:pPr algn="just"/>
            <a:r>
              <a:rPr lang="es-CR" sz="2400" dirty="0"/>
              <a:t>Más adelante (1940), nuevos fundamentos teóricos, numéricos y estadísticos se establecieron en las diferentes variantes del análisis factorial para ser aprobado como método de análisis. </a:t>
            </a:r>
          </a:p>
          <a:p>
            <a:pPr algn="just"/>
            <a:endParaRPr lang="es-CR" sz="2400" dirty="0"/>
          </a:p>
          <a:p>
            <a:pPr algn="just"/>
            <a:r>
              <a:rPr lang="es-CR" sz="2400" dirty="0"/>
              <a:t>Algunos estadísticos que consolidaron el método: </a:t>
            </a:r>
            <a:r>
              <a:rPr lang="es-CR" sz="2400" dirty="0" err="1"/>
              <a:t>Spearman</a:t>
            </a:r>
            <a:r>
              <a:rPr lang="es-CR" sz="2400" dirty="0"/>
              <a:t>, Thomson, </a:t>
            </a:r>
            <a:r>
              <a:rPr lang="es-CR" sz="2400" dirty="0" err="1"/>
              <a:t>Thurstone</a:t>
            </a:r>
            <a:r>
              <a:rPr lang="es-CR" sz="2400" dirty="0"/>
              <a:t>, </a:t>
            </a:r>
            <a:r>
              <a:rPr lang="es-CR" sz="2400" dirty="0" err="1"/>
              <a:t>Burt</a:t>
            </a:r>
            <a:r>
              <a:rPr lang="es-CR" sz="2400" dirty="0"/>
              <a:t>, etc.</a:t>
            </a:r>
            <a:endParaRPr lang="es-ES" sz="2400" dirty="0"/>
          </a:p>
        </p:txBody>
      </p:sp>
      <p:sp>
        <p:nvSpPr>
          <p:cNvPr id="4" name="AutoShape 2" descr="Image result for factor analysi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4" descr="Image result for factor analysi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6" descr="Image result for factor analysis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7176"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6490" y="1622323"/>
            <a:ext cx="1666567" cy="166656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8302" y="4358149"/>
            <a:ext cx="1982941" cy="198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452136"/>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confirmatorio</a:t>
            </a:r>
          </a:p>
        </p:txBody>
      </p:sp>
    </p:spTree>
    <p:extLst>
      <p:ext uri="{BB962C8B-B14F-4D97-AF65-F5344CB8AC3E}">
        <p14:creationId xmlns:p14="http://schemas.microsoft.com/office/powerpoint/2010/main" val="68778987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66250" y="1047134"/>
            <a:ext cx="11235431" cy="2956695"/>
          </a:xfrm>
        </p:spPr>
        <p:txBody>
          <a:bodyPr>
            <a:normAutofit/>
          </a:bodyPr>
          <a:lstStyle/>
          <a:p>
            <a:pPr marL="0" indent="0">
              <a:buNone/>
            </a:pPr>
            <a:r>
              <a:rPr lang="es-CR" sz="2400" dirty="0"/>
              <a:t>El presente curso no se centra en explicar el CFA. Sin embargo pueden consultar los siguientes enlaces. </a:t>
            </a:r>
          </a:p>
          <a:p>
            <a:pPr marL="0" indent="0">
              <a:buNone/>
            </a:pPr>
            <a:endParaRPr lang="es-CR" sz="2400" dirty="0"/>
          </a:p>
          <a:p>
            <a:pPr marL="0" indent="0">
              <a:buNone/>
            </a:pPr>
            <a:r>
              <a:rPr lang="en-US" sz="2400" dirty="0">
                <a:hlinkClick r:id="rId2"/>
              </a:rPr>
              <a:t>https://rpubs.com/razzag/320895</a:t>
            </a:r>
            <a:r>
              <a:rPr lang="en-US" sz="2400" dirty="0"/>
              <a:t> </a:t>
            </a:r>
            <a:r>
              <a:rPr lang="en-US" sz="2400" dirty="0">
                <a:hlinkClick r:id="rId3"/>
              </a:rPr>
              <a:t>http://www.statpower.net/Content/312/Handout/Confirmatory%20Factor%20Analysis%20with%20R.pdf</a:t>
            </a:r>
            <a:r>
              <a:rPr lang="en-US" sz="2400" dirty="0">
                <a:hlinkClick r:id="rId4"/>
              </a:rPr>
              <a:t>https://www.methodsconsultants.com/tutorial/confirmatory-factor-analysis-using-the-sem-package-in-r/</a:t>
            </a:r>
            <a:r>
              <a:rPr lang="en-US" sz="2400" dirty="0"/>
              <a:t> </a:t>
            </a:r>
            <a:r>
              <a:rPr lang="en-US" sz="2400" dirty="0">
                <a:hlinkClick r:id="rId5"/>
              </a:rPr>
              <a:t>https://www.r-bloggers.com/all-together-now-confirmatory-factor-analysis-in-r/</a:t>
            </a:r>
            <a:endParaRPr lang="es-CR" sz="2400" dirty="0"/>
          </a:p>
        </p:txBody>
      </p:sp>
      <p:sp>
        <p:nvSpPr>
          <p:cNvPr id="6" name="1 Título">
            <a:extLst>
              <a:ext uri="{FF2B5EF4-FFF2-40B4-BE49-F238E27FC236}">
                <a16:creationId xmlns="" xmlns:a16="http://schemas.microsoft.com/office/drawing/2014/main" id="{EA621701-72BF-41D9-A752-48C3BF259075}"/>
              </a:ext>
            </a:extLst>
          </p:cNvPr>
          <p:cNvSpPr txBox="1">
            <a:spLocks/>
          </p:cNvSpPr>
          <p:nvPr/>
        </p:nvSpPr>
        <p:spPr>
          <a:xfrm>
            <a:off x="366250" y="114403"/>
            <a:ext cx="11299724" cy="932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a:t>Análisis de Factores Confirmatorio (CFA)</a:t>
            </a:r>
          </a:p>
        </p:txBody>
      </p:sp>
      <p:pic>
        <p:nvPicPr>
          <p:cNvPr id="11266" name="Picture 2" descr="Resultado de imagen para FA confirmatory">
            <a:extLst>
              <a:ext uri="{FF2B5EF4-FFF2-40B4-BE49-F238E27FC236}">
                <a16:creationId xmlns="" xmlns:a16="http://schemas.microsoft.com/office/drawing/2014/main" id="{12BF6590-E5C3-4151-9A7D-4D012CE02A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894" y="4003829"/>
            <a:ext cx="3053919" cy="2562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sultado de imagen para FA confirmatory">
            <a:extLst>
              <a:ext uri="{FF2B5EF4-FFF2-40B4-BE49-F238E27FC236}">
                <a16:creationId xmlns="" xmlns:a16="http://schemas.microsoft.com/office/drawing/2014/main" id="{15528F79-7814-4A70-8910-F9C7D165C5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9388" y="3862006"/>
            <a:ext cx="3794312" cy="284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38446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7</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Análisis de Factores confirmatorio</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Conclusión</a:t>
            </a:r>
          </a:p>
        </p:txBody>
      </p:sp>
    </p:spTree>
    <p:extLst>
      <p:ext uri="{BB962C8B-B14F-4D97-AF65-F5344CB8AC3E}">
        <p14:creationId xmlns:p14="http://schemas.microsoft.com/office/powerpoint/2010/main" val="128572787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5983" y="156120"/>
            <a:ext cx="11164740" cy="766990"/>
          </a:xfrm>
        </p:spPr>
        <p:txBody>
          <a:bodyPr/>
          <a:lstStyle/>
          <a:p>
            <a:pPr algn="ctr"/>
            <a:r>
              <a:rPr lang="es-CR" dirty="0" smtClean="0"/>
              <a:t>Conclusión: procedimiento del FA</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72143" y="1207316"/>
                <a:ext cx="7839469" cy="5503200"/>
              </a:xfrm>
            </p:spPr>
            <p:txBody>
              <a:bodyPr>
                <a:normAutofit/>
              </a:bodyPr>
              <a:lstStyle/>
              <a:p>
                <a:pPr marL="0" indent="0" algn="just">
                  <a:buNone/>
                </a:pPr>
                <a:r>
                  <a:rPr lang="es-ES" sz="2400" dirty="0" smtClean="0"/>
                  <a:t>En la realización del EFA, estos suelen ser los pasos para el análisis de estructura factorial de la matriz de </a:t>
                </a:r>
                <a14:m>
                  <m:oMath xmlns:m="http://schemas.openxmlformats.org/officeDocument/2006/math">
                    <m:r>
                      <a:rPr lang="es-ES" sz="2400" i="1" dirty="0" smtClean="0">
                        <a:latin typeface="Cambria Math"/>
                      </a:rPr>
                      <m:t>𝑝</m:t>
                    </m:r>
                  </m:oMath>
                </a14:m>
                <a:r>
                  <a:rPr lang="es-ES" sz="2400" dirty="0" smtClean="0"/>
                  <a:t> variables:</a:t>
                </a:r>
              </a:p>
              <a:p>
                <a:pPr algn="just"/>
                <a:endParaRPr lang="es-ES" sz="2400" dirty="0" smtClean="0"/>
              </a:p>
              <a:p>
                <a:pPr marL="457200" indent="-457200" algn="just">
                  <a:buFont typeface="+mj-lt"/>
                  <a:buAutoNum type="arabicPeriod"/>
                </a:pPr>
                <a:r>
                  <a:rPr lang="es-ES" sz="2400" dirty="0" smtClean="0"/>
                  <a:t>Estadísticas descriptivas de las variables.</a:t>
                </a:r>
              </a:p>
              <a:p>
                <a:pPr marL="457200" indent="-457200" algn="just">
                  <a:buFont typeface="+mj-lt"/>
                  <a:buAutoNum type="arabicPeriod"/>
                </a:pPr>
                <a:r>
                  <a:rPr lang="es-ES" sz="2400" dirty="0" smtClean="0"/>
                  <a:t>Pruebas de pertinencia del FA.</a:t>
                </a:r>
              </a:p>
              <a:p>
                <a:pPr marL="457200" indent="-457200" algn="just">
                  <a:buFont typeface="+mj-lt"/>
                  <a:buAutoNum type="arabicPeriod"/>
                </a:pPr>
                <a:r>
                  <a:rPr lang="es-ES" sz="2400" dirty="0" smtClean="0"/>
                  <a:t>“</a:t>
                </a:r>
                <a:r>
                  <a:rPr lang="es-ES" sz="2400" i="1" dirty="0" smtClean="0"/>
                  <a:t>Estimación de un primer modelo de FA</a:t>
                </a:r>
                <a:r>
                  <a:rPr lang="es-ES" sz="2400" dirty="0" smtClean="0"/>
                  <a:t>”.</a:t>
                </a:r>
              </a:p>
              <a:p>
                <a:pPr marL="457200" indent="-457200" algn="just">
                  <a:buFont typeface="+mj-lt"/>
                  <a:buAutoNum type="arabicPeriod"/>
                </a:pPr>
                <a:r>
                  <a:rPr lang="es-ES" sz="2400" dirty="0" smtClean="0"/>
                  <a:t>Determinar el número de componentes.</a:t>
                </a:r>
              </a:p>
              <a:p>
                <a:pPr marL="457200" indent="-457200" algn="just">
                  <a:buFont typeface="+mj-lt"/>
                  <a:buAutoNum type="arabicPeriod"/>
                </a:pPr>
                <a:r>
                  <a:rPr lang="es-ES" sz="2400" dirty="0" smtClean="0"/>
                  <a:t>Estimar modelo(s) FA con los respectivos factores.</a:t>
                </a:r>
              </a:p>
              <a:p>
                <a:pPr marL="457200" indent="-457200" algn="just">
                  <a:buFont typeface="+mj-lt"/>
                  <a:buAutoNum type="arabicPeriod"/>
                </a:pPr>
                <a:r>
                  <a:rPr lang="es-ES" sz="2400" dirty="0" smtClean="0"/>
                  <a:t>Análisis de las cargas en la asignación de factores.</a:t>
                </a:r>
              </a:p>
              <a:p>
                <a:pPr marL="457200" indent="-457200" algn="just">
                  <a:buFont typeface="+mj-lt"/>
                  <a:buAutoNum type="arabicPeriod"/>
                </a:pPr>
                <a:r>
                  <a:rPr lang="es-ES" sz="2400" dirty="0" smtClean="0"/>
                  <a:t>Verificación del análisis (contribución, estructura y plano 2D)</a:t>
                </a:r>
              </a:p>
              <a:p>
                <a:pPr marL="457200" indent="-457200" algn="just">
                  <a:buFont typeface="+mj-lt"/>
                  <a:buAutoNum type="arabicPeriod"/>
                </a:pPr>
                <a:r>
                  <a:rPr lang="es-ES" sz="2400" dirty="0" smtClean="0"/>
                  <a:t>Otros análisis: circulo de variables </a:t>
                </a:r>
                <a:r>
                  <a:rPr lang="es-ES" sz="2400" smtClean="0"/>
                  <a:t>+ individuos</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72143" y="1207316"/>
                <a:ext cx="7839469" cy="5503200"/>
              </a:xfrm>
              <a:blipFill rotWithShape="1">
                <a:blip r:embed="rId2"/>
                <a:stretch>
                  <a:fillRect l="-1244" t="-1550" r="-1166"/>
                </a:stretch>
              </a:blipFill>
            </p:spPr>
            <p:txBody>
              <a:bodyPr/>
              <a:lstStyle/>
              <a:p>
                <a:r>
                  <a:rPr lang="es-CR">
                    <a:noFill/>
                  </a:rPr>
                  <a:t> </a:t>
                </a:r>
              </a:p>
            </p:txBody>
          </p:sp>
        </mc:Fallback>
      </mc:AlternateContent>
      <p:pic>
        <p:nvPicPr>
          <p:cNvPr id="5122" name="Picture 2" descr="Image result for analytic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8220" y="1577974"/>
            <a:ext cx="1887896" cy="1887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1427" t="11659" r="10246" b="10619"/>
          <a:stretch/>
        </p:blipFill>
        <p:spPr bwMode="auto">
          <a:xfrm>
            <a:off x="9511248" y="4334118"/>
            <a:ext cx="2001839" cy="198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9435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6F2B62A-6BE7-44B0-9A16-9811B3EDECD5}"/>
              </a:ext>
            </a:extLst>
          </p:cNvPr>
          <p:cNvSpPr>
            <a:spLocks noGrp="1"/>
          </p:cNvSpPr>
          <p:nvPr>
            <p:ph idx="1"/>
          </p:nvPr>
        </p:nvSpPr>
        <p:spPr>
          <a:xfrm>
            <a:off x="44035" y="923110"/>
            <a:ext cx="11636688" cy="5787406"/>
          </a:xfrm>
        </p:spPr>
        <p:txBody>
          <a:bodyPr>
            <a:normAutofit fontScale="92500" lnSpcReduction="20000"/>
          </a:bodyPr>
          <a:lstStyle/>
          <a:p>
            <a:pPr marL="0" indent="0">
              <a:buNone/>
            </a:pPr>
            <a:r>
              <a:rPr lang="es-CR" dirty="0" smtClean="0"/>
              <a:t>Para la aplicación del FA en R, se pueden consultar los siguientes enlaces: </a:t>
            </a:r>
          </a:p>
          <a:p>
            <a:pPr marL="0" indent="0">
              <a:buNone/>
            </a:pPr>
            <a:endParaRPr lang="en-US" dirty="0"/>
          </a:p>
          <a:p>
            <a:pPr marL="0" indent="0">
              <a:buNone/>
            </a:pPr>
            <a:r>
              <a:rPr lang="en-US" dirty="0">
                <a:hlinkClick r:id="rId2"/>
              </a:rPr>
              <a:t>http://www.di.fc.ul.pt/~</a:t>
            </a:r>
            <a:r>
              <a:rPr lang="en-US" dirty="0" smtClean="0">
                <a:hlinkClick r:id="rId2"/>
              </a:rPr>
              <a:t>jpn/r/factoranalysis/factoranalysis.html</a:t>
            </a:r>
            <a:r>
              <a:rPr lang="en-US" dirty="0" smtClean="0"/>
              <a:t> </a:t>
            </a:r>
            <a:endParaRPr lang="en-US" dirty="0"/>
          </a:p>
          <a:p>
            <a:pPr marL="0" indent="0">
              <a:buNone/>
            </a:pPr>
            <a:r>
              <a:rPr lang="en-US" dirty="0">
                <a:hlinkClick r:id="rId3"/>
              </a:rPr>
              <a:t>https://</a:t>
            </a:r>
            <a:r>
              <a:rPr lang="en-US" dirty="0" smtClean="0">
                <a:hlinkClick r:id="rId3"/>
              </a:rPr>
              <a:t>quantdev.ssri.psu.edu/tutorials/intro-basic-exploratory-factor-analysis</a:t>
            </a:r>
            <a:r>
              <a:rPr lang="en-US" dirty="0" smtClean="0"/>
              <a:t> </a:t>
            </a:r>
            <a:endParaRPr lang="en-US" dirty="0"/>
          </a:p>
          <a:p>
            <a:pPr marL="0" indent="0">
              <a:buNone/>
            </a:pPr>
            <a:r>
              <a:rPr lang="en-US" dirty="0">
                <a:hlinkClick r:id="rId4"/>
              </a:rPr>
              <a:t>http://www.sthda.com/english/articles/31-principal-component-methods-in-r-practical-guide/116-mfa-multiple-factor-analysis-in-r-essentials</a:t>
            </a:r>
            <a:r>
              <a:rPr lang="en-US" dirty="0" smtClean="0">
                <a:hlinkClick r:id="rId4"/>
              </a:rPr>
              <a:t>/</a:t>
            </a:r>
            <a:r>
              <a:rPr lang="en-US" dirty="0" smtClean="0"/>
              <a:t> </a:t>
            </a:r>
            <a:endParaRPr lang="en-US" dirty="0"/>
          </a:p>
          <a:p>
            <a:pPr marL="0" indent="0">
              <a:buNone/>
            </a:pPr>
            <a:r>
              <a:rPr lang="en-US" dirty="0">
                <a:hlinkClick r:id="rId5"/>
              </a:rPr>
              <a:t>http://</a:t>
            </a:r>
            <a:r>
              <a:rPr lang="en-US" dirty="0" smtClean="0">
                <a:hlinkClick r:id="rId5"/>
              </a:rPr>
              <a:t>www.rpubs.com/marcelo-chavez/multivariado_1</a:t>
            </a:r>
            <a:r>
              <a:rPr lang="en-US" dirty="0" smtClean="0"/>
              <a:t> </a:t>
            </a:r>
            <a:endParaRPr lang="en-US" dirty="0"/>
          </a:p>
          <a:p>
            <a:pPr marL="0" indent="0">
              <a:buNone/>
            </a:pPr>
            <a:r>
              <a:rPr lang="en-US" dirty="0">
                <a:hlinkClick r:id="rId6"/>
              </a:rPr>
              <a:t>http://</a:t>
            </a:r>
            <a:r>
              <a:rPr lang="en-US" dirty="0" smtClean="0">
                <a:hlinkClick r:id="rId6"/>
              </a:rPr>
              <a:t>halweb.uc3m.es/esp/Personal/personas/jmmarin/esp/AMult/tema4am.pdf</a:t>
            </a:r>
            <a:r>
              <a:rPr lang="en-US" dirty="0" smtClean="0"/>
              <a:t> </a:t>
            </a:r>
            <a:endParaRPr lang="en-US" dirty="0"/>
          </a:p>
          <a:p>
            <a:pPr marL="0" indent="0">
              <a:buNone/>
            </a:pPr>
            <a:r>
              <a:rPr lang="en-US" dirty="0">
                <a:hlinkClick r:id="rId7"/>
              </a:rPr>
              <a:t>http://</a:t>
            </a:r>
            <a:r>
              <a:rPr lang="en-US" dirty="0" smtClean="0">
                <a:hlinkClick r:id="rId7"/>
              </a:rPr>
              <a:t>www.fuenterrebollo.com/Economicas/ECONOMETRIA/MULTIVARIANTE/FACTORIAL/analisis-factorial.pdf</a:t>
            </a:r>
            <a:r>
              <a:rPr lang="en-US" dirty="0" smtClean="0"/>
              <a:t> </a:t>
            </a:r>
            <a:endParaRPr lang="en-US" dirty="0"/>
          </a:p>
          <a:p>
            <a:pPr marL="0" indent="0">
              <a:buNone/>
            </a:pPr>
            <a:r>
              <a:rPr lang="en-US" dirty="0">
                <a:hlinkClick r:id="rId8"/>
              </a:rPr>
              <a:t>https://</a:t>
            </a:r>
            <a:r>
              <a:rPr lang="en-US" dirty="0" smtClean="0">
                <a:hlinkClick r:id="rId8"/>
              </a:rPr>
              <a:t>www.statmethods.net/advstats/factor.html</a:t>
            </a:r>
            <a:r>
              <a:rPr lang="en-US" dirty="0" smtClean="0"/>
              <a:t> </a:t>
            </a:r>
            <a:endParaRPr lang="en-US" dirty="0"/>
          </a:p>
          <a:p>
            <a:pPr marL="0" indent="0">
              <a:buNone/>
            </a:pPr>
            <a:r>
              <a:rPr lang="en-US" dirty="0">
                <a:hlinkClick r:id="rId9"/>
              </a:rPr>
              <a:t>https://www.r-bloggers.com/exploratory-factor-analysis-in-r</a:t>
            </a:r>
            <a:r>
              <a:rPr lang="en-US" dirty="0" smtClean="0">
                <a:hlinkClick r:id="rId9"/>
              </a:rPr>
              <a:t>/</a:t>
            </a:r>
            <a:endParaRPr lang="en-US" dirty="0" smtClean="0"/>
          </a:p>
          <a:p>
            <a:pPr marL="0" indent="0">
              <a:buNone/>
            </a:pPr>
            <a:r>
              <a:rPr lang="en-US" dirty="0">
                <a:hlinkClick r:id="rId10"/>
              </a:rPr>
              <a:t>https://data.library.virginia.edu/getting-started-with-factor-analysis</a:t>
            </a:r>
            <a:r>
              <a:rPr lang="en-US" dirty="0" smtClean="0">
                <a:hlinkClick r:id="rId10"/>
              </a:rPr>
              <a:t>/</a:t>
            </a:r>
            <a:r>
              <a:rPr lang="en-US" dirty="0" smtClean="0"/>
              <a:t> </a:t>
            </a:r>
            <a:endParaRPr lang="en-US" dirty="0"/>
          </a:p>
          <a:p>
            <a:pPr marL="0" indent="0">
              <a:buNone/>
            </a:pPr>
            <a:r>
              <a:rPr lang="en-US" dirty="0">
                <a:hlinkClick r:id="rId11"/>
              </a:rPr>
              <a:t>https://</a:t>
            </a:r>
            <a:r>
              <a:rPr lang="en-US" dirty="0" smtClean="0">
                <a:hlinkClick r:id="rId11"/>
              </a:rPr>
              <a:t>rpubs.com/ranvirkumarsah/Intro2PCA_EFA</a:t>
            </a:r>
            <a:r>
              <a:rPr lang="en-US" dirty="0" smtClean="0"/>
              <a:t> </a:t>
            </a:r>
            <a:endParaRPr lang="en-US" dirty="0"/>
          </a:p>
        </p:txBody>
      </p:sp>
      <p:sp>
        <p:nvSpPr>
          <p:cNvPr id="4" name="Título 1"/>
          <p:cNvSpPr txBox="1">
            <a:spLocks/>
          </p:cNvSpPr>
          <p:nvPr/>
        </p:nvSpPr>
        <p:spPr>
          <a:xfrm>
            <a:off x="515983" y="156120"/>
            <a:ext cx="11164740" cy="766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smtClean="0"/>
              <a:t>Conclusión: </a:t>
            </a:r>
            <a:r>
              <a:rPr lang="es-CR" dirty="0" smtClean="0"/>
              <a:t>material de consulta</a:t>
            </a:r>
            <a:endParaRPr lang="es-ES" dirty="0"/>
          </a:p>
        </p:txBody>
      </p:sp>
    </p:spTree>
    <p:extLst>
      <p:ext uri="{BB962C8B-B14F-4D97-AF65-F5344CB8AC3E}">
        <p14:creationId xmlns:p14="http://schemas.microsoft.com/office/powerpoint/2010/main" val="2995326571"/>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7266" y="1147199"/>
            <a:ext cx="11742174" cy="1035562"/>
          </a:xfrm>
        </p:spPr>
        <p:txBody>
          <a:bodyPr>
            <a:normAutofit/>
          </a:bodyPr>
          <a:lstStyle/>
          <a:p>
            <a:r>
              <a:rPr lang="es-CR" sz="2400" dirty="0" smtClean="0"/>
              <a:t>Si desean abordar aún más el EFA, se recomiendan los siguientes libros:</a:t>
            </a:r>
            <a:endParaRPr lang="es-CR" sz="2400" dirty="0"/>
          </a:p>
        </p:txBody>
      </p:sp>
      <p:sp>
        <p:nvSpPr>
          <p:cNvPr id="4" name="Título 1"/>
          <p:cNvSpPr txBox="1">
            <a:spLocks/>
          </p:cNvSpPr>
          <p:nvPr/>
        </p:nvSpPr>
        <p:spPr>
          <a:xfrm>
            <a:off x="515983" y="156120"/>
            <a:ext cx="11164740" cy="766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smtClean="0"/>
              <a:t>Conclusión: </a:t>
            </a:r>
            <a:r>
              <a:rPr lang="es-CR" dirty="0" smtClean="0"/>
              <a:t>material de consulta</a:t>
            </a:r>
            <a:endParaRPr lang="es-ES" dirty="0"/>
          </a:p>
        </p:txBody>
      </p:sp>
      <p:pic>
        <p:nvPicPr>
          <p:cNvPr id="4098" name="Picture 2" descr="Image result for book factor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t="4641" r="6648" b="5036"/>
          <a:stretch/>
        </p:blipFill>
        <p:spPr bwMode="auto">
          <a:xfrm>
            <a:off x="1567374" y="1995804"/>
            <a:ext cx="3093116" cy="44891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ook factor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033" y="1926840"/>
            <a:ext cx="2806221" cy="46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77168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0677" y="1120229"/>
            <a:ext cx="8516626" cy="5585371"/>
          </a:xfrm>
        </p:spPr>
        <p:txBody>
          <a:bodyPr>
            <a:normAutofit/>
          </a:bodyPr>
          <a:lstStyle/>
          <a:p>
            <a:pPr algn="just"/>
            <a:r>
              <a:rPr lang="es-ES" sz="2400" dirty="0" smtClean="0"/>
              <a:t>Se presentó el análisis de factores exploratorio como otra alternativa en la reducción de las variables.</a:t>
            </a:r>
          </a:p>
          <a:p>
            <a:pPr algn="just"/>
            <a:endParaRPr lang="es-ES" sz="2400" dirty="0"/>
          </a:p>
          <a:p>
            <a:pPr algn="just"/>
            <a:r>
              <a:rPr lang="es-ES" sz="2400" dirty="0" smtClean="0"/>
              <a:t>El interés del FA exploratorio se centra más en explicar la estructura subyacente de cierta matriz de datos, y no tanto el análisis de los individuos, aunque de igual forma se puede abordar el estudio de casos.</a:t>
            </a:r>
          </a:p>
          <a:p>
            <a:pPr algn="just"/>
            <a:endParaRPr lang="es-ES" sz="2400" dirty="0"/>
          </a:p>
          <a:p>
            <a:pPr algn="just"/>
            <a:r>
              <a:rPr lang="es-ES" sz="2400" dirty="0" smtClean="0"/>
              <a:t>La reducción de la dimensionalidad de los datos posee otras técnicas como t-SNE, ISOMAP, UMAP, </a:t>
            </a:r>
            <a:r>
              <a:rPr lang="es-ES" sz="2400" dirty="0" err="1" smtClean="0"/>
              <a:t>Independet</a:t>
            </a:r>
            <a:r>
              <a:rPr lang="es-ES" sz="2400" dirty="0" smtClean="0"/>
              <a:t> </a:t>
            </a:r>
            <a:r>
              <a:rPr lang="es-ES" sz="2400" dirty="0" err="1" smtClean="0"/>
              <a:t>Component</a:t>
            </a:r>
            <a:r>
              <a:rPr lang="es-ES" sz="2400" dirty="0" smtClean="0"/>
              <a:t> </a:t>
            </a:r>
            <a:r>
              <a:rPr lang="es-ES" sz="2400" dirty="0" err="1" smtClean="0"/>
              <a:t>Analysis</a:t>
            </a:r>
            <a:r>
              <a:rPr lang="es-ES" sz="2400" dirty="0" smtClean="0"/>
              <a:t>, </a:t>
            </a:r>
            <a:r>
              <a:rPr lang="es-ES" sz="2400" dirty="0" err="1" smtClean="0"/>
              <a:t>Low</a:t>
            </a:r>
            <a:r>
              <a:rPr lang="es-ES" sz="2400" dirty="0" smtClean="0"/>
              <a:t> </a:t>
            </a:r>
            <a:r>
              <a:rPr lang="es-ES" sz="2400" dirty="0" err="1" smtClean="0"/>
              <a:t>Variance</a:t>
            </a:r>
            <a:r>
              <a:rPr lang="es-ES" sz="2400" dirty="0" smtClean="0"/>
              <a:t> </a:t>
            </a:r>
            <a:r>
              <a:rPr lang="es-ES" sz="2400" dirty="0" err="1" smtClean="0"/>
              <a:t>filter</a:t>
            </a:r>
            <a:r>
              <a:rPr lang="es-ES" sz="2400" dirty="0" smtClean="0"/>
              <a:t>, etc… Véase el siguiente enlace:</a:t>
            </a:r>
          </a:p>
          <a:p>
            <a:pPr algn="just"/>
            <a:endParaRPr lang="es-ES" sz="2400" dirty="0"/>
          </a:p>
          <a:p>
            <a:pPr marL="0" indent="0" algn="just">
              <a:buNone/>
            </a:pPr>
            <a:r>
              <a:rPr lang="es-CR" sz="2400" dirty="0">
                <a:hlinkClick r:id="rId2"/>
              </a:rPr>
              <a:t>https://www.analyticsvidhya.com/blog/2018/08/dimensionality-reduction-techniques-python</a:t>
            </a:r>
            <a:r>
              <a:rPr lang="es-CR" sz="2400" dirty="0" smtClean="0">
                <a:hlinkClick r:id="rId2"/>
              </a:rPr>
              <a:t>/</a:t>
            </a:r>
            <a:endParaRPr lang="es-ES" sz="2400" dirty="0"/>
          </a:p>
          <a:p>
            <a:pPr algn="just"/>
            <a:endParaRPr lang="es-ES" sz="2400" dirty="0"/>
          </a:p>
        </p:txBody>
      </p:sp>
      <p:sp>
        <p:nvSpPr>
          <p:cNvPr id="5" name="Título 1"/>
          <p:cNvSpPr txBox="1">
            <a:spLocks/>
          </p:cNvSpPr>
          <p:nvPr/>
        </p:nvSpPr>
        <p:spPr>
          <a:xfrm>
            <a:off x="515983" y="156120"/>
            <a:ext cx="11164740" cy="766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smtClean="0"/>
              <a:t>Conclusión: procedimiento del FA</a:t>
            </a:r>
            <a:endParaRPr lang="es-ES" dirty="0"/>
          </a:p>
        </p:txBody>
      </p:sp>
      <p:pic>
        <p:nvPicPr>
          <p:cNvPr id="6146" name="Picture 2" descr="Image result for analytic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21" y="1321670"/>
            <a:ext cx="2193004" cy="16575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nalytic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103" y="3769512"/>
            <a:ext cx="2846439" cy="250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149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pic>
        <p:nvPicPr>
          <p:cNvPr id="4098"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73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1068" y="958646"/>
            <a:ext cx="8941524" cy="5899354"/>
          </a:xfrm>
        </p:spPr>
        <p:txBody>
          <a:bodyPr>
            <a:normAutofit lnSpcReduction="10000"/>
          </a:bodyPr>
          <a:lstStyle/>
          <a:p>
            <a:pPr algn="just"/>
            <a:r>
              <a:rPr lang="es-CR" sz="2400" dirty="0"/>
              <a:t>En el AF la atención se centra principalmente en las variables estadísticas y no en los individuos; es más un método de análisis </a:t>
            </a:r>
            <a:r>
              <a:rPr lang="es-CR" sz="2400" dirty="0" err="1"/>
              <a:t>multivariante</a:t>
            </a:r>
            <a:r>
              <a:rPr lang="es-CR" sz="2400" dirty="0"/>
              <a:t> que un método de análisis multidimensional. </a:t>
            </a:r>
          </a:p>
          <a:p>
            <a:pPr algn="just"/>
            <a:endParaRPr lang="es-CR" sz="2400" dirty="0"/>
          </a:p>
          <a:p>
            <a:pPr algn="just"/>
            <a:r>
              <a:rPr lang="es-CR" sz="2400" dirty="0"/>
              <a:t>El Análisis Factorial es un nombre genérico que se da a una clase de métodos estadísticos </a:t>
            </a:r>
            <a:r>
              <a:rPr lang="es-CR" sz="2400" dirty="0" err="1"/>
              <a:t>multivariantes</a:t>
            </a:r>
            <a:r>
              <a:rPr lang="es-CR" sz="2400" dirty="0"/>
              <a:t> cuyo propósito principal es definir la estructura subyacente en una matriz de datos. Generalmente hablando, aborda el problema de cómo analizar la estructura de las interrelaciones (correlaciones) entre un gran número de variables.</a:t>
            </a:r>
          </a:p>
          <a:p>
            <a:pPr algn="just"/>
            <a:endParaRPr lang="es-CR" sz="2400" dirty="0"/>
          </a:p>
          <a:p>
            <a:pPr algn="just"/>
            <a:r>
              <a:rPr lang="es-CR" sz="2400" dirty="0"/>
              <a:t>Al igual que el PCA, en el AF se busca reducir un número </a:t>
            </a:r>
            <a:r>
              <a:rPr lang="es-CR" sz="2400" i="1" dirty="0"/>
              <a:t>p</a:t>
            </a:r>
            <a:r>
              <a:rPr lang="es-CR" sz="2400" dirty="0"/>
              <a:t> a </a:t>
            </a:r>
            <a:r>
              <a:rPr lang="es-CR" sz="2400" i="1" dirty="0"/>
              <a:t>k</a:t>
            </a:r>
            <a:r>
              <a:rPr lang="es-CR" sz="2400" dirty="0"/>
              <a:t> variables. Sin embargo, el AF posee ciertas características que lo hacen el análisis ideal para conocer las estructura subyacente que se desea estudiar.  Se dice que el AF es más elaborado, y se buscan conclusiones más contundentes, el PCA busca más aproximaciones a nivel gráfico del conjunto de datos. A esa reducción les llamamos Factores. </a:t>
            </a:r>
          </a:p>
          <a:p>
            <a:pPr algn="just"/>
            <a:endParaRPr lang="es-ES" sz="2400" dirty="0"/>
          </a:p>
        </p:txBody>
      </p:sp>
      <p:sp>
        <p:nvSpPr>
          <p:cNvPr id="4" name="Título 1"/>
          <p:cNvSpPr>
            <a:spLocks noGrp="1"/>
          </p:cNvSpPr>
          <p:nvPr>
            <p:ph type="title"/>
          </p:nvPr>
        </p:nvSpPr>
        <p:spPr>
          <a:xfrm>
            <a:off x="838200" y="40804"/>
            <a:ext cx="10515600" cy="793115"/>
          </a:xfrm>
        </p:spPr>
        <p:txBody>
          <a:bodyPr/>
          <a:lstStyle/>
          <a:p>
            <a:pPr algn="ctr"/>
            <a:r>
              <a:rPr lang="es-CR" dirty="0"/>
              <a:t>Introducción</a:t>
            </a:r>
            <a:endParaRPr lang="es-ES" dirty="0"/>
          </a:p>
        </p:txBody>
      </p:sp>
      <p:sp>
        <p:nvSpPr>
          <p:cNvPr id="2" name="AutoShape 2" descr="Image result for data analysis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819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1526" y="902186"/>
            <a:ext cx="2043418" cy="204341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data analysis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2771" y="4133235"/>
            <a:ext cx="2100927" cy="2100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633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838200" y="70300"/>
            <a:ext cx="10515600" cy="793115"/>
          </a:xfrm>
        </p:spPr>
        <p:txBody>
          <a:bodyPr/>
          <a:lstStyle/>
          <a:p>
            <a:pPr algn="ctr"/>
            <a:r>
              <a:rPr lang="es-CR" dirty="0"/>
              <a:t>Introducción</a:t>
            </a:r>
            <a:endParaRPr lang="es-ES" dirty="0"/>
          </a:p>
        </p:txBody>
      </p:sp>
      <p:sp>
        <p:nvSpPr>
          <p:cNvPr id="6" name="Marcador de contenido 2"/>
          <p:cNvSpPr>
            <a:spLocks noGrp="1"/>
          </p:cNvSpPr>
          <p:nvPr>
            <p:ph idx="1"/>
          </p:nvPr>
        </p:nvSpPr>
        <p:spPr>
          <a:xfrm>
            <a:off x="101067" y="973394"/>
            <a:ext cx="11963114" cy="884903"/>
          </a:xfrm>
        </p:spPr>
        <p:txBody>
          <a:bodyPr>
            <a:normAutofit/>
          </a:bodyPr>
          <a:lstStyle/>
          <a:p>
            <a:pPr marL="0" indent="0" algn="just">
              <a:buNone/>
            </a:pPr>
            <a:r>
              <a:rPr lang="es-ES" sz="2400" dirty="0"/>
              <a:t>En el presente curso nos fundamentaremos en conocer la estructura subyacente de la matriz de datos.</a:t>
            </a:r>
          </a:p>
        </p:txBody>
      </p:sp>
      <p:pic>
        <p:nvPicPr>
          <p:cNvPr id="4100" name="Picture 4" descr="Image result for factor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58" y="2016841"/>
            <a:ext cx="5172449" cy="45019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actor analysis in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146" y="1675424"/>
            <a:ext cx="4917103" cy="491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7761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52949" y="114404"/>
            <a:ext cx="10311580" cy="888486"/>
          </a:xfrm>
        </p:spPr>
        <p:txBody>
          <a:bodyPr/>
          <a:lstStyle/>
          <a:p>
            <a:pPr algn="ctr"/>
            <a:r>
              <a:rPr lang="es-CR" dirty="0"/>
              <a:t>Índice</a:t>
            </a:r>
          </a:p>
        </p:txBody>
      </p:sp>
      <p:sp>
        <p:nvSpPr>
          <p:cNvPr id="4" name="3 Elipse"/>
          <p:cNvSpPr/>
          <p:nvPr/>
        </p:nvSpPr>
        <p:spPr>
          <a:xfrm>
            <a:off x="280241" y="1184787"/>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80241" y="3313471"/>
            <a:ext cx="1150374"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2005798" y="1246237"/>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Introducción</a:t>
            </a:r>
          </a:p>
        </p:txBody>
      </p:sp>
      <p:sp>
        <p:nvSpPr>
          <p:cNvPr id="9" name="8 Rectángulo redondeado"/>
          <p:cNvSpPr/>
          <p:nvPr/>
        </p:nvSpPr>
        <p:spPr>
          <a:xfrm>
            <a:off x="2005798" y="3374921"/>
            <a:ext cx="3126658"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PCA vs FA</a:t>
            </a:r>
          </a:p>
        </p:txBody>
      </p:sp>
    </p:spTree>
    <p:extLst>
      <p:ext uri="{BB962C8B-B14F-4D97-AF65-F5344CB8AC3E}">
        <p14:creationId xmlns:p14="http://schemas.microsoft.com/office/powerpoint/2010/main" val="77672390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0154" y="103868"/>
            <a:ext cx="10515600" cy="827949"/>
          </a:xfrm>
        </p:spPr>
        <p:txBody>
          <a:bodyPr/>
          <a:lstStyle/>
          <a:p>
            <a:pPr algn="ctr"/>
            <a:r>
              <a:rPr lang="es-CR" dirty="0"/>
              <a:t>Diferencias entre el PCA y el AF</a:t>
            </a:r>
            <a:endParaRPr lang="es-ES" dirty="0"/>
          </a:p>
        </p:txBody>
      </p:sp>
      <p:sp>
        <p:nvSpPr>
          <p:cNvPr id="3" name="Marcador de contenido 2"/>
          <p:cNvSpPr>
            <a:spLocks noGrp="1"/>
          </p:cNvSpPr>
          <p:nvPr>
            <p:ph idx="1"/>
          </p:nvPr>
        </p:nvSpPr>
        <p:spPr>
          <a:xfrm>
            <a:off x="193765" y="1120231"/>
            <a:ext cx="8670016" cy="5637620"/>
          </a:xfrm>
        </p:spPr>
        <p:txBody>
          <a:bodyPr>
            <a:normAutofit/>
          </a:bodyPr>
          <a:lstStyle/>
          <a:p>
            <a:pPr algn="just"/>
            <a:r>
              <a:rPr lang="es-CR" sz="2400" dirty="0"/>
              <a:t>De forma matemática, el PCA es un AF pero más simple: sin extracción de vector propio, sin rotaciones, y sin transformaciones… </a:t>
            </a:r>
          </a:p>
          <a:p>
            <a:pPr algn="just"/>
            <a:endParaRPr lang="es-CR" sz="2400" dirty="0"/>
          </a:p>
          <a:p>
            <a:pPr algn="just"/>
            <a:r>
              <a:rPr lang="es-CR" sz="2400" dirty="0"/>
              <a:t>Desde un punto de vista práctico, el PCA es observacional, y el AF es un enfoque para un modelo explicito (estructura subyacente).</a:t>
            </a:r>
          </a:p>
          <a:p>
            <a:pPr algn="just"/>
            <a:endParaRPr lang="es-CR" sz="2400" dirty="0"/>
          </a:p>
          <a:p>
            <a:pPr algn="just"/>
            <a:r>
              <a:rPr lang="es-CR" sz="2400" dirty="0"/>
              <a:t>Mientras que el PCA busca el análisis de la variancia, el AF además busca el análisis de la covariancia y correlación entre las variables.</a:t>
            </a:r>
          </a:p>
          <a:p>
            <a:pPr algn="just"/>
            <a:endParaRPr lang="es-CR" sz="2400" dirty="0"/>
          </a:p>
          <a:p>
            <a:pPr algn="just"/>
            <a:r>
              <a:rPr lang="es-CR" sz="2400" dirty="0"/>
              <a:t>El objetivo típico en el análisis factorial es identificar las variables que están relacionadas entre sí, y separarlas de otras (una forma de agrupación de las variable). Los tipos de rotaciones ayudan a visualizar mejor este proceso. </a:t>
            </a:r>
            <a:endParaRPr lang="es-ES" sz="2400" dirty="0"/>
          </a:p>
        </p:txBody>
      </p:sp>
      <p:pic>
        <p:nvPicPr>
          <p:cNvPr id="9218" name="Picture 2" descr="Image result for data analysi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047" y="1245471"/>
            <a:ext cx="2218914" cy="22189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data analysis icon"/>
          <p:cNvPicPr>
            <a:picLocks noChangeAspect="1" noChangeArrowheads="1"/>
          </p:cNvPicPr>
          <p:nvPr/>
        </p:nvPicPr>
        <p:blipFill rotWithShape="1">
          <a:blip r:embed="rId3">
            <a:extLst>
              <a:ext uri="{28A0092B-C50C-407E-A947-70E740481C1C}">
                <a14:useLocalDpi xmlns:a14="http://schemas.microsoft.com/office/drawing/2010/main" val="0"/>
              </a:ext>
            </a:extLst>
          </a:blip>
          <a:srcRect l="5002" t="5453" r="4847" b="7903"/>
          <a:stretch/>
        </p:blipFill>
        <p:spPr bwMode="auto">
          <a:xfrm>
            <a:off x="9615948" y="4395018"/>
            <a:ext cx="2168013" cy="217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20448"/>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1866</TotalTime>
  <Words>2961</Words>
  <Application>Microsoft Office PowerPoint</Application>
  <PresentationFormat>Personalizado</PresentationFormat>
  <Paragraphs>356</Paragraphs>
  <Slides>57</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59" baseType="lpstr">
      <vt:lpstr>Tema de Office</vt:lpstr>
      <vt:lpstr>Equation</vt:lpstr>
      <vt:lpstr>Análisis de Factores Exploratorio</vt:lpstr>
      <vt:lpstr>Índice</vt:lpstr>
      <vt:lpstr>Índice</vt:lpstr>
      <vt:lpstr>Índice</vt:lpstr>
      <vt:lpstr>Introducción</vt:lpstr>
      <vt:lpstr>Introducción</vt:lpstr>
      <vt:lpstr>Introducción</vt:lpstr>
      <vt:lpstr>Índice</vt:lpstr>
      <vt:lpstr>Diferencias entre el PCA y el AF</vt:lpstr>
      <vt:lpstr>Diferencias entre el PCA y el AF</vt:lpstr>
      <vt:lpstr>Diferencias entre el PCA y el AF</vt:lpstr>
      <vt:lpstr>Índice</vt:lpstr>
      <vt:lpstr>FA: exploratorio y confirmatorio</vt:lpstr>
      <vt:lpstr>FA: exploratorio y confirmatorio</vt:lpstr>
      <vt:lpstr>FA: exploratorio y confirmatorio</vt:lpstr>
      <vt:lpstr>FA: exploratorio y confirmatorio</vt:lpstr>
      <vt:lpstr>Índice</vt:lpstr>
      <vt:lpstr>Índice</vt:lpstr>
      <vt:lpstr>Análisis de Factores: fundamentos</vt:lpstr>
      <vt:lpstr>Análisis de Factores: fundamentos</vt:lpstr>
      <vt:lpstr>Análisis de Factores: fundamentos</vt:lpstr>
      <vt:lpstr>Análisis de Factores: modelo matemático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Factores: la rotación factorial</vt:lpstr>
      <vt:lpstr>Análisis de Factores: la rotación factorial</vt:lpstr>
      <vt:lpstr>Presentación de PowerPoint</vt:lpstr>
      <vt:lpstr>Presentación de PowerPoint</vt:lpstr>
      <vt:lpstr>Presentación de PowerPoint</vt:lpstr>
      <vt:lpstr>Índice</vt:lpstr>
      <vt:lpstr>Índice</vt:lpstr>
      <vt:lpstr>Aplicación en R: estadísticas descriptivas </vt:lpstr>
      <vt:lpstr>Aplicación en R: adecuación del modelo EFA</vt:lpstr>
      <vt:lpstr>Aplicación en R: cantidad de factores  </vt:lpstr>
      <vt:lpstr>Aplicación en R: rotaciones  </vt:lpstr>
      <vt:lpstr>Aplicación en R: cargas factoriales</vt:lpstr>
      <vt:lpstr>Aplicación en R: verificación de resultados</vt:lpstr>
      <vt:lpstr>Presentación de PowerPoint</vt:lpstr>
      <vt:lpstr>Aplicación en R: la interpretación</vt:lpstr>
      <vt:lpstr>Índice</vt:lpstr>
      <vt:lpstr>Índice</vt:lpstr>
      <vt:lpstr>Otras aplicaciones en R</vt:lpstr>
      <vt:lpstr>Otras aplicaciones en R</vt:lpstr>
      <vt:lpstr>Índice</vt:lpstr>
      <vt:lpstr>Presentación de PowerPoint</vt:lpstr>
      <vt:lpstr>Índice</vt:lpstr>
      <vt:lpstr>Conclusión: procedimiento del FA</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dc:creator>
  <cp:lastModifiedBy>Oscar Centeno Mora</cp:lastModifiedBy>
  <cp:revision>112</cp:revision>
  <dcterms:created xsi:type="dcterms:W3CDTF">2017-04-02T17:01:42Z</dcterms:created>
  <dcterms:modified xsi:type="dcterms:W3CDTF">2019-03-27T13:30:33Z</dcterms:modified>
</cp:coreProperties>
</file>